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71"/>
  </p:notesMasterIdLst>
  <p:sldIdLst>
    <p:sldId id="256" r:id="rId4"/>
    <p:sldId id="261" r:id="rId5"/>
    <p:sldId id="264" r:id="rId6"/>
    <p:sldId id="350" r:id="rId7"/>
    <p:sldId id="333" r:id="rId8"/>
    <p:sldId id="334" r:id="rId9"/>
    <p:sldId id="353" r:id="rId10"/>
    <p:sldId id="356" r:id="rId11"/>
    <p:sldId id="355" r:id="rId12"/>
    <p:sldId id="354" r:id="rId13"/>
    <p:sldId id="352" r:id="rId14"/>
    <p:sldId id="357" r:id="rId15"/>
    <p:sldId id="351" r:id="rId16"/>
    <p:sldId id="335" r:id="rId17"/>
    <p:sldId id="358" r:id="rId18"/>
    <p:sldId id="349" r:id="rId19"/>
    <p:sldId id="368" r:id="rId20"/>
    <p:sldId id="360" r:id="rId21"/>
    <p:sldId id="341" r:id="rId22"/>
    <p:sldId id="342" r:id="rId23"/>
    <p:sldId id="361" r:id="rId24"/>
    <p:sldId id="370" r:id="rId25"/>
    <p:sldId id="372" r:id="rId26"/>
    <p:sldId id="371" r:id="rId27"/>
    <p:sldId id="362" r:id="rId28"/>
    <p:sldId id="347" r:id="rId29"/>
    <p:sldId id="344" r:id="rId30"/>
    <p:sldId id="345" r:id="rId31"/>
    <p:sldId id="346" r:id="rId32"/>
    <p:sldId id="348" r:id="rId33"/>
    <p:sldId id="374" r:id="rId34"/>
    <p:sldId id="380" r:id="rId35"/>
    <p:sldId id="377" r:id="rId36"/>
    <p:sldId id="378" r:id="rId37"/>
    <p:sldId id="364" r:id="rId38"/>
    <p:sldId id="381" r:id="rId39"/>
    <p:sldId id="366" r:id="rId40"/>
    <p:sldId id="382" r:id="rId41"/>
    <p:sldId id="383" r:id="rId42"/>
    <p:sldId id="384" r:id="rId43"/>
    <p:sldId id="359" r:id="rId44"/>
    <p:sldId id="393" r:id="rId45"/>
    <p:sldId id="398" r:id="rId46"/>
    <p:sldId id="399" r:id="rId47"/>
    <p:sldId id="394" r:id="rId48"/>
    <p:sldId id="401" r:id="rId49"/>
    <p:sldId id="402" r:id="rId50"/>
    <p:sldId id="385" r:id="rId51"/>
    <p:sldId id="386" r:id="rId52"/>
    <p:sldId id="387" r:id="rId53"/>
    <p:sldId id="388" r:id="rId54"/>
    <p:sldId id="389" r:id="rId55"/>
    <p:sldId id="390" r:id="rId56"/>
    <p:sldId id="391" r:id="rId57"/>
    <p:sldId id="403" r:id="rId58"/>
    <p:sldId id="400" r:id="rId59"/>
    <p:sldId id="392" r:id="rId60"/>
    <p:sldId id="404" r:id="rId61"/>
    <p:sldId id="405" r:id="rId62"/>
    <p:sldId id="396" r:id="rId63"/>
    <p:sldId id="406" r:id="rId64"/>
    <p:sldId id="407" r:id="rId65"/>
    <p:sldId id="367" r:id="rId66"/>
    <p:sldId id="373" r:id="rId67"/>
    <p:sldId id="408" r:id="rId68"/>
    <p:sldId id="410" r:id="rId69"/>
    <p:sldId id="409" r:id="rId7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DE1"/>
    <a:srgbClr val="FFFFFF"/>
    <a:srgbClr val="FF6347"/>
    <a:srgbClr val="B3A2C7"/>
    <a:srgbClr val="FFA500"/>
    <a:srgbClr val="E6E0EC"/>
    <a:srgbClr val="85D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078" autoAdjust="0"/>
  </p:normalViewPr>
  <p:slideViewPr>
    <p:cSldViewPr>
      <p:cViewPr varScale="1">
        <p:scale>
          <a:sx n="127" d="100"/>
          <a:sy n="127" d="100"/>
        </p:scale>
        <p:origin x="96" y="1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0D343-A069-4BE4-A5C8-6F2E707B391C}" type="datetimeFigureOut">
              <a:rPr kumimoji="1" lang="ja-JP" altLang="en-US" smtClean="0"/>
              <a:t>2019/11/30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2BC20-B581-4524-AD46-1ADAD5F6DE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813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1037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966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325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2BC20-B581-4524-AD46-1ADAD5F6DE36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9123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5147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8762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034533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75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hyperlink" Target="https://developer.mozilla.org/en-US/docs/Web/CSS/Referenc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quackit.com/css/css_color_codes.cfm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w3schools.com/css/css_colors.asp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hyperlink" Target="https://www.w3schools.com/css/css_text.as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w3schools.com/css/css_font.asp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utorial.techaltum.com/cssboxmodel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hyperlink" Target="https://bulma.io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w3schools.com/css/css_border.asp" TargetMode="Externa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margin.asp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padding.asp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w3schools.com/css/css_dimension.as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w3schools.com/css/css_display_visibility.as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w3schools.com/css/css_overflow.asp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float.asp" TargetMode="Externa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visionapp.com/inside-design/examples-responsive-web-design/" TargetMode="External"/><Relationship Id="rId3" Type="http://schemas.openxmlformats.org/officeDocument/2006/relationships/image" Target="../media/image57.png"/><Relationship Id="rId7" Type="http://schemas.openxmlformats.org/officeDocument/2006/relationships/hyperlink" Target="https://klientboost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dribbble.com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about/translation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hyperlink" Target="https://getbootstrap.com/docs/4.3/getting-started/introduction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ntent/typography/#display-headings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hyperlink" Target="https://getbootstrap.com/docs/4.0/utilities/spacing/" TargetMode="External"/><Relationship Id="rId4" Type="http://schemas.openxmlformats.org/officeDocument/2006/relationships/hyperlink" Target="https://getbootstrap.com/docs/4.0/content/typography/#lead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etbootstrap.com/docs/4.3/components/buttons/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4.3/layout/grid/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hyperlink" Target="https://commons.wikimedia.org/wiki/File:CSS3_and_HTML5_logos_and_wordmarks.svg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csszengarden.com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layout/overview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getbootstrap.com/docs/4.3/layout/overview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bootstrap.com/previews/sb-admin-2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etbootstrap.com/docs/4.3/components/card/" TargetMode="Externa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3/content/tabl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developer.mozilla.org/en-US/docs/Web/CSS/Reference#Keyword_index" TargetMode="External"/><Relationship Id="rId4" Type="http://schemas.openxmlformats.org/officeDocument/2006/relationships/hyperlink" Target="https://cssreference.io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bootstrap.com/docs/4.3/components/forms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hlinkClick r:id="rId2"/>
          </p:cNvPr>
          <p:cNvSpPr txBox="1"/>
          <p:nvPr/>
        </p:nvSpPr>
        <p:spPr>
          <a:xfrm>
            <a:off x="0" y="4844068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zh-TW" dirty="0">
                <a:ea typeface="맑은 고딕" pitchFamily="50" charset="-127"/>
              </a:rPr>
              <a:t>CSS</a:t>
            </a:r>
            <a:r>
              <a:rPr lang="zh-TW" altLang="en-US" dirty="0">
                <a:ea typeface="맑은 고딕" pitchFamily="50" charset="-127"/>
              </a:rPr>
              <a:t> </a:t>
            </a:r>
            <a:r>
              <a:rPr lang="en-US" altLang="zh-TW" dirty="0">
                <a:ea typeface="맑은 고딕" pitchFamily="50" charset="-127"/>
              </a:rPr>
              <a:t>and Bootstrap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前端框架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04B884ED-7FCB-451E-A8FA-7A4DA3F81410}"/>
              </a:ext>
            </a:extLst>
          </p:cNvPr>
          <p:cNvSpPr/>
          <p:nvPr/>
        </p:nvSpPr>
        <p:spPr>
          <a:xfrm>
            <a:off x="251520" y="4529829"/>
            <a:ext cx="3130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ja-JP" altLang="en-US" sz="1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1F0CDC0-46FC-4AA4-A25F-64B196B0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9" y="1707654"/>
            <a:ext cx="4251521" cy="27877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CA4924A-5C4E-4A33-B638-6875CA8B9178}"/>
              </a:ext>
            </a:extLst>
          </p:cNvPr>
          <p:cNvSpPr/>
          <p:nvPr/>
        </p:nvSpPr>
        <p:spPr>
          <a:xfrm>
            <a:off x="4585652" y="453238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sz="1200" dirty="0">
                <a:hlinkClick r:id="rId4"/>
              </a:rPr>
              <a:t>https://developer.mozilla.org/en-US/docs/Web/CSS/Reference</a:t>
            </a:r>
            <a:endParaRPr lang="ja-JP" altLang="en-US" sz="1200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FDA724C-6247-48BE-873D-0E253C624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856" y="1707654"/>
            <a:ext cx="4369592" cy="27918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63AFBF-FB69-40A4-824C-2A1073426194}"/>
              </a:ext>
            </a:extLst>
          </p:cNvPr>
          <p:cNvSpPr txBox="1"/>
          <p:nvPr/>
        </p:nvSpPr>
        <p:spPr>
          <a:xfrm>
            <a:off x="1520016" y="1250654"/>
            <a:ext cx="4322017" cy="30777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solidFill>
                  <a:schemeClr val="accent6">
                    <a:lumMod val="75000"/>
                  </a:schemeClr>
                </a:solidFill>
              </a:rPr>
              <a:t>★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強烈建議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 跟著</a:t>
            </a:r>
            <a:r>
              <a:rPr kumimoji="1" lang="en-US" altLang="zh-TW" sz="1400" dirty="0">
                <a:solidFill>
                  <a:schemeClr val="accent6">
                    <a:lumMod val="75000"/>
                  </a:schemeClr>
                </a:solidFill>
              </a:rPr>
              <a:t>w3schools</a:t>
            </a:r>
            <a:r>
              <a:rPr kumimoji="1" lang="zh-TW" altLang="en-US" sz="1400" dirty="0">
                <a:solidFill>
                  <a:schemeClr val="accent6">
                    <a:lumMod val="75000"/>
                  </a:schemeClr>
                </a:solidFill>
              </a:rPr>
              <a:t>的每個單元至少練習一次</a:t>
            </a:r>
            <a:endParaRPr kumimoji="1" lang="ja-JP" alt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92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CSS Selector</a:t>
            </a:r>
          </a:p>
        </p:txBody>
      </p:sp>
    </p:spTree>
    <p:extLst>
      <p:ext uri="{BB962C8B-B14F-4D97-AF65-F5344CB8AC3E}">
        <p14:creationId xmlns:p14="http://schemas.microsoft.com/office/powerpoint/2010/main" val="3828258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選擇器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(Selector)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指定樣式的三種選擇方式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(Element/Class/Id)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51520" y="1552312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元素選擇器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(Element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這個選擇法會影響所有要素的樣式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23528" y="1905675"/>
            <a:ext cx="187220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900" dirty="0">
                <a:solidFill>
                  <a:srgbClr val="D4D4D4"/>
                </a:solidFill>
                <a:latin typeface="Consolas" panose="020B0609020204030204" pitchFamily="49" charset="0"/>
              </a:rPr>
              <a:t>Some other 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5B7540-A527-40EF-AFCF-2ABA5BD1B737}"/>
              </a:ext>
            </a:extLst>
          </p:cNvPr>
          <p:cNvSpPr/>
          <p:nvPr/>
        </p:nvSpPr>
        <p:spPr>
          <a:xfrm>
            <a:off x="2411760" y="1905675"/>
            <a:ext cx="22860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D8A06CC-53BE-4DB4-BCB2-E0A14068A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27" y="1635901"/>
            <a:ext cx="1872208" cy="71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33918B-3414-483C-8201-952B110499FB}"/>
              </a:ext>
            </a:extLst>
          </p:cNvPr>
          <p:cNvSpPr txBox="1"/>
          <p:nvPr/>
        </p:nvSpPr>
        <p:spPr>
          <a:xfrm>
            <a:off x="251520" y="2258163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ED95C81-DDA5-4F29-9752-E0033174864B}"/>
              </a:ext>
            </a:extLst>
          </p:cNvPr>
          <p:cNvSpPr txBox="1"/>
          <p:nvPr/>
        </p:nvSpPr>
        <p:spPr>
          <a:xfrm>
            <a:off x="2322534" y="2128085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7111B85D-E892-443B-8D8C-9280E5F6760D}"/>
              </a:ext>
            </a:extLst>
          </p:cNvPr>
          <p:cNvSpPr/>
          <p:nvPr/>
        </p:nvSpPr>
        <p:spPr>
          <a:xfrm>
            <a:off x="5004048" y="2082418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85A7999F-EE6C-4E5E-A4CB-B8F5BC0E9ACB}"/>
              </a:ext>
            </a:extLst>
          </p:cNvPr>
          <p:cNvSpPr txBox="1"/>
          <p:nvPr/>
        </p:nvSpPr>
        <p:spPr>
          <a:xfrm>
            <a:off x="5580112" y="2372676"/>
            <a:ext cx="29523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所有的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</a:t>
            </a:r>
            <a:r>
              <a:rPr kumimoji="1" lang="en-US" altLang="zh-TW" sz="1050" dirty="0"/>
              <a:t>(element)</a:t>
            </a:r>
            <a:r>
              <a:rPr kumimoji="1" lang="zh-TW" altLang="en-US" sz="1050" dirty="0"/>
              <a:t>變成緋紅</a:t>
            </a:r>
            <a:r>
              <a:rPr kumimoji="1" lang="en-US" altLang="zh-TW" sz="1050" dirty="0"/>
              <a:t>(crimson)</a:t>
            </a:r>
            <a:r>
              <a:rPr kumimoji="1" lang="zh-TW" altLang="en-US" sz="1050" dirty="0"/>
              <a:t>色</a:t>
            </a:r>
            <a:endParaRPr kumimoji="1" lang="ja-JP" altLang="en-US" sz="1050" dirty="0"/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3D3F0B0D-0DEA-4CC1-81F2-76FB3AAA7C6C}"/>
              </a:ext>
            </a:extLst>
          </p:cNvPr>
          <p:cNvSpPr txBox="1"/>
          <p:nvPr/>
        </p:nvSpPr>
        <p:spPr>
          <a:xfrm>
            <a:off x="258400" y="2643758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(Id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Id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BD203498-0760-4683-BD07-3A265841E5F8}"/>
              </a:ext>
            </a:extLst>
          </p:cNvPr>
          <p:cNvSpPr/>
          <p:nvPr/>
        </p:nvSpPr>
        <p:spPr>
          <a:xfrm>
            <a:off x="330408" y="2997121"/>
            <a:ext cx="2369384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"para1"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"para2"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3F73675-687B-4764-9998-4AD066A2657B}"/>
              </a:ext>
            </a:extLst>
          </p:cNvPr>
          <p:cNvSpPr/>
          <p:nvPr/>
        </p:nvSpPr>
        <p:spPr>
          <a:xfrm>
            <a:off x="2816932" y="2997121"/>
            <a:ext cx="2763180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#para1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#para2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0C7CB46-6379-46AB-95AF-931CC3F7845D}"/>
              </a:ext>
            </a:extLst>
          </p:cNvPr>
          <p:cNvSpPr txBox="1"/>
          <p:nvPr/>
        </p:nvSpPr>
        <p:spPr>
          <a:xfrm>
            <a:off x="258400" y="3349609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BC4CFDB-6A23-4491-9650-0B1D1377DFAA}"/>
              </a:ext>
            </a:extLst>
          </p:cNvPr>
          <p:cNvSpPr txBox="1"/>
          <p:nvPr/>
        </p:nvSpPr>
        <p:spPr>
          <a:xfrm>
            <a:off x="2730238" y="333509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B9985205-5307-4883-B53E-C42F33B6EFBF}"/>
              </a:ext>
            </a:extLst>
          </p:cNvPr>
          <p:cNvSpPr/>
          <p:nvPr/>
        </p:nvSpPr>
        <p:spPr>
          <a:xfrm>
            <a:off x="5724128" y="3081530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05EFD67-CC41-4867-9C86-40299E6A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142" y="2853186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B57A139C-774C-4319-8FF7-EA5871AECE72}"/>
              </a:ext>
            </a:extLst>
          </p:cNvPr>
          <p:cNvSpPr txBox="1"/>
          <p:nvPr/>
        </p:nvSpPr>
        <p:spPr>
          <a:xfrm>
            <a:off x="6072201" y="3579862"/>
            <a:ext cx="21497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id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C1D4AC57-7DD8-4641-9BE9-81C017B29AEE}"/>
              </a:ext>
            </a:extLst>
          </p:cNvPr>
          <p:cNvSpPr txBox="1"/>
          <p:nvPr/>
        </p:nvSpPr>
        <p:spPr>
          <a:xfrm>
            <a:off x="248399" y="3763073"/>
            <a:ext cx="583264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(3)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選擇器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(Class Selector)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影響擁有特定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要素的樣式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D25AEEE-E672-418E-BD85-C63E95DD1843}"/>
              </a:ext>
            </a:extLst>
          </p:cNvPr>
          <p:cNvSpPr/>
          <p:nvPr/>
        </p:nvSpPr>
        <p:spPr>
          <a:xfrm>
            <a:off x="320406" y="4116436"/>
            <a:ext cx="2763179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“red-p"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“green-p"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Some other text…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34DB599-5742-49EE-AC81-276AEF4EBA8C}"/>
              </a:ext>
            </a:extLst>
          </p:cNvPr>
          <p:cNvSpPr/>
          <p:nvPr/>
        </p:nvSpPr>
        <p:spPr>
          <a:xfrm>
            <a:off x="3237717" y="4116436"/>
            <a:ext cx="3002955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.red-p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crimson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.green-p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 {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greenyellow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0B7FBCBB-85AC-4F42-9DC7-D0BC6BD6A716}"/>
              </a:ext>
            </a:extLst>
          </p:cNvPr>
          <p:cNvSpPr txBox="1"/>
          <p:nvPr/>
        </p:nvSpPr>
        <p:spPr>
          <a:xfrm>
            <a:off x="248399" y="4468924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html</a:t>
            </a:r>
            <a:endParaRPr kumimoji="1" lang="ja-JP" altLang="en-US" sz="12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B188BB2-DD01-41F9-9084-E1FC5F876F1D}"/>
              </a:ext>
            </a:extLst>
          </p:cNvPr>
          <p:cNvSpPr txBox="1"/>
          <p:nvPr/>
        </p:nvSpPr>
        <p:spPr>
          <a:xfrm>
            <a:off x="3139262" y="4455864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css</a:t>
            </a:r>
            <a:endParaRPr kumimoji="1" lang="ja-JP" altLang="en-US" sz="1200" dirty="0"/>
          </a:p>
        </p:txBody>
      </p:sp>
      <p:sp>
        <p:nvSpPr>
          <p:cNvPr id="40" name="矢印: 右 39">
            <a:extLst>
              <a:ext uri="{FF2B5EF4-FFF2-40B4-BE49-F238E27FC236}">
                <a16:creationId xmlns:a16="http://schemas.microsoft.com/office/drawing/2014/main" id="{3DB13833-3CAF-459C-9BE2-3736CDBA27CC}"/>
              </a:ext>
            </a:extLst>
          </p:cNvPr>
          <p:cNvSpPr/>
          <p:nvPr/>
        </p:nvSpPr>
        <p:spPr>
          <a:xfrm>
            <a:off x="6610702" y="4200845"/>
            <a:ext cx="288032" cy="19258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3EA791AF-6A49-4E32-B0B5-79673697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716" y="3972501"/>
            <a:ext cx="1781197" cy="64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706C7C0-1395-4B74-B23B-61242CCA5F01}"/>
              </a:ext>
            </a:extLst>
          </p:cNvPr>
          <p:cNvSpPr txBox="1"/>
          <p:nvPr/>
        </p:nvSpPr>
        <p:spPr>
          <a:xfrm>
            <a:off x="6876257" y="4699177"/>
            <a:ext cx="22322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/>
              <a:t>不同</a:t>
            </a:r>
            <a:r>
              <a:rPr kumimoji="1" lang="en-US" altLang="zh-TW" sz="1050" dirty="0"/>
              <a:t>class</a:t>
            </a:r>
            <a:r>
              <a:rPr kumimoji="1" lang="zh-TW" altLang="en-US" sz="1050" dirty="0"/>
              <a:t>的</a:t>
            </a:r>
            <a:r>
              <a:rPr kumimoji="1" lang="en-US" altLang="zh-TW" sz="1050" dirty="0"/>
              <a:t>p</a:t>
            </a:r>
            <a:r>
              <a:rPr kumimoji="1" lang="zh-TW" altLang="en-US" sz="1050" dirty="0"/>
              <a:t>要素呈現不同的顏色</a:t>
            </a:r>
            <a:endParaRPr kumimoji="1" lang="ja-JP" altLang="en-US" sz="1050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56AA35CE-DFD6-49E0-85AF-9A8CE3AEDD55}"/>
              </a:ext>
            </a:extLst>
          </p:cNvPr>
          <p:cNvSpPr/>
          <p:nvPr/>
        </p:nvSpPr>
        <p:spPr>
          <a:xfrm>
            <a:off x="581114" y="2931782"/>
            <a:ext cx="667547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四角形: 角を丸くする 42">
            <a:extLst>
              <a:ext uri="{FF2B5EF4-FFF2-40B4-BE49-F238E27FC236}">
                <a16:creationId xmlns:a16="http://schemas.microsoft.com/office/drawing/2014/main" id="{6D8891BD-2535-46B5-BE57-42ED7B24B16D}"/>
              </a:ext>
            </a:extLst>
          </p:cNvPr>
          <p:cNvSpPr/>
          <p:nvPr/>
        </p:nvSpPr>
        <p:spPr>
          <a:xfrm>
            <a:off x="574451" y="4059302"/>
            <a:ext cx="973213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D74A25EB-D81A-4EE5-A1DB-25253DC24DDC}"/>
              </a:ext>
            </a:extLst>
          </p:cNvPr>
          <p:cNvSpPr/>
          <p:nvPr/>
        </p:nvSpPr>
        <p:spPr>
          <a:xfrm>
            <a:off x="3234585" y="4051344"/>
            <a:ext cx="690205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四角形: 角を丸くする 45">
            <a:extLst>
              <a:ext uri="{FF2B5EF4-FFF2-40B4-BE49-F238E27FC236}">
                <a16:creationId xmlns:a16="http://schemas.microsoft.com/office/drawing/2014/main" id="{0A8680A5-2323-4F91-9A67-FABAFE3C88F6}"/>
              </a:ext>
            </a:extLst>
          </p:cNvPr>
          <p:cNvSpPr/>
          <p:nvPr/>
        </p:nvSpPr>
        <p:spPr>
          <a:xfrm>
            <a:off x="2772349" y="2933561"/>
            <a:ext cx="668231" cy="480837"/>
          </a:xfrm>
          <a:prstGeom prst="roundRect">
            <a:avLst/>
          </a:prstGeom>
          <a:solidFill>
            <a:srgbClr val="FFFFFF">
              <a:alpha val="25098"/>
            </a:srgbClr>
          </a:solidFill>
          <a:ln>
            <a:solidFill>
              <a:srgbClr val="B3A2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TextBox 20">
            <a:extLst>
              <a:ext uri="{FF2B5EF4-FFF2-40B4-BE49-F238E27FC236}">
                <a16:creationId xmlns:a16="http://schemas.microsoft.com/office/drawing/2014/main" id="{85932A42-3D1D-487D-AFA5-6F927BF01DC3}"/>
              </a:ext>
            </a:extLst>
          </p:cNvPr>
          <p:cNvSpPr txBox="1"/>
          <p:nvPr/>
        </p:nvSpPr>
        <p:spPr>
          <a:xfrm>
            <a:off x="3744272" y="2637536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1FE0BF5D-51E4-40ED-A33C-E789F1DD839B}"/>
              </a:ext>
            </a:extLst>
          </p:cNvPr>
          <p:cNvSpPr txBox="1"/>
          <p:nvPr/>
        </p:nvSpPr>
        <p:spPr>
          <a:xfrm>
            <a:off x="4291827" y="3751248"/>
            <a:ext cx="1170926" cy="2616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.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記號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71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1429093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用法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的三種用法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(inline/internal/external)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4572000" y="1264101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行內樣式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(inline)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323528" y="1685571"/>
            <a:ext cx="3712025" cy="258532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Today's Quote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endParaRPr lang="en-US" altLang="zh-TW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endParaRPr lang="en-US" altLang="ja-JP" sz="9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br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       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Scott Lynch,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The Lies of Locke </a:t>
            </a:r>
            <a:r>
              <a:rPr lang="en-US" altLang="ja-JP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Lamora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em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4618424" y="1742411"/>
            <a:ext cx="3305561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 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"color: red;"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"... there is no freedom quite like the freedom</a:t>
            </a:r>
          </a:p>
          <a:p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of being constantly underestimated".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4572000" y="1512051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直接在想要更改樣式的元素上加上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屬性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,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並指定樣式。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4555296" y="2406440"/>
            <a:ext cx="169920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2.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(internal)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TextBox 20"/>
          <p:cNvSpPr txBox="1"/>
          <p:nvPr/>
        </p:nvSpPr>
        <p:spPr>
          <a:xfrm>
            <a:off x="4555296" y="2616463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head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元素內加上一個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style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元素，並在其內指定樣式。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618423" y="2878073"/>
            <a:ext cx="1636077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TW" altLang="en-US" sz="900" dirty="0">
                <a:solidFill>
                  <a:srgbClr val="D7BA7D"/>
                </a:solidFill>
                <a:latin typeface="Consolas" panose="020B0609020204030204" pitchFamily="49" charset="0"/>
              </a:rPr>
              <a:t>  </a:t>
            </a:r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style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0"/>
          <p:cNvSpPr txBox="1"/>
          <p:nvPr/>
        </p:nvSpPr>
        <p:spPr>
          <a:xfrm>
            <a:off x="4555296" y="3707213"/>
            <a:ext cx="196196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3.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(external) 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★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4608140" y="4152151"/>
            <a:ext cx="291618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"stylesheet“ </a:t>
            </a:r>
            <a:r>
              <a:rPr lang="en-US" altLang="ja-JP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"style.css"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TextBox 20"/>
          <p:cNvSpPr txBox="1"/>
          <p:nvPr/>
        </p:nvSpPr>
        <p:spPr>
          <a:xfrm>
            <a:off x="4555296" y="3909216"/>
            <a:ext cx="38884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將所有樣式寫在獨立檔案中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</a:p>
        </p:txBody>
      </p:sp>
      <p:sp>
        <p:nvSpPr>
          <p:cNvPr id="10" name="正方形/長方形 9"/>
          <p:cNvSpPr/>
          <p:nvPr/>
        </p:nvSpPr>
        <p:spPr>
          <a:xfrm>
            <a:off x="7596336" y="3664684"/>
            <a:ext cx="1421904" cy="2308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ja-JP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7796697" y="3885104"/>
            <a:ext cx="8771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1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style.css</a:t>
            </a:r>
            <a:endParaRPr lang="ja-JP" alt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 flipV="1">
            <a:off x="7164288" y="3984212"/>
            <a:ext cx="632409" cy="313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20"/>
          <p:cNvSpPr txBox="1"/>
          <p:nvPr/>
        </p:nvSpPr>
        <p:spPr>
          <a:xfrm>
            <a:off x="185639" y="4380225"/>
            <a:ext cx="4098986" cy="4154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sz="1050" dirty="0"/>
              <a:t>問</a:t>
            </a:r>
            <a:r>
              <a:rPr lang="en-US" altLang="zh-TW" sz="1050" dirty="0"/>
              <a:t>:</a:t>
            </a:r>
            <a:r>
              <a:rPr lang="zh-TW" altLang="en-US" sz="1050" dirty="0"/>
              <a:t> 若對同一個元素進行了多次定義，結果會是如何</a:t>
            </a:r>
            <a:r>
              <a:rPr lang="en-US" altLang="zh-TW" sz="1050" dirty="0"/>
              <a:t>?</a:t>
            </a:r>
          </a:p>
          <a:p>
            <a:r>
              <a:rPr lang="zh-TW" altLang="en-US" sz="1050" dirty="0"/>
              <a:t>答</a:t>
            </a:r>
            <a:r>
              <a:rPr lang="en-US" altLang="zh-TW" sz="1050" dirty="0"/>
              <a:t>:</a:t>
            </a:r>
            <a:r>
              <a:rPr lang="zh-TW" altLang="en-US" sz="1050" dirty="0"/>
              <a:t> 最後定義的樣式會被採用。這也是</a:t>
            </a:r>
            <a:r>
              <a:rPr lang="en-US" altLang="zh-TW" sz="1050" dirty="0"/>
              <a:t>CSS</a:t>
            </a:r>
            <a:r>
              <a:rPr lang="zh-TW" altLang="en-US" sz="1050" dirty="0"/>
              <a:t>的名字由來</a:t>
            </a:r>
            <a:r>
              <a:rPr lang="en-US" altLang="zh-TW" sz="1050" dirty="0"/>
              <a:t>(</a:t>
            </a:r>
            <a:r>
              <a:rPr lang="zh-TW" altLang="en-US" sz="1050" dirty="0"/>
              <a:t>階層樣式表</a:t>
            </a:r>
            <a:r>
              <a:rPr lang="en-US" altLang="zh-TW" sz="1050" dirty="0"/>
              <a:t>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92732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48177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2: Internal(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頁內樣式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-&gt; External 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外部樣式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(&lt;style&gt;&lt;/style&gt;)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F1DD401-309A-49A6-8752-6CBDF093C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41" y="1932603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complete: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external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形式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(style.css)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1932848F-D05E-47E9-ACB8-477F995A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934070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20">
            <a:extLst>
              <a:ext uri="{FF2B5EF4-FFF2-40B4-BE49-F238E27FC236}">
                <a16:creationId xmlns:a16="http://schemas.microsoft.com/office/drawing/2014/main" id="{6A4A1113-152E-46F5-B520-CC15895F64E2}"/>
              </a:ext>
            </a:extLst>
          </p:cNvPr>
          <p:cNvSpPr txBox="1"/>
          <p:nvPr/>
        </p:nvSpPr>
        <p:spPr>
          <a:xfrm>
            <a:off x="4653887" y="4659982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※Bonus: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嘗試以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選擇器來設定樣式</a:t>
            </a:r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！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78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81098" y="2859782"/>
            <a:ext cx="4455398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(Background)/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盒模型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model)/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位置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(Positioning)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030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用網站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Demo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用網頁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w3schools.com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251520" y="1502663"/>
            <a:ext cx="316835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https://www.w3schools.com/css/default.asp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E944992-54CA-4DC0-95F0-733AA54A3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541" y="1255861"/>
            <a:ext cx="4814577" cy="359525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80675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Color</a:t>
            </a:r>
          </a:p>
        </p:txBody>
      </p:sp>
    </p:spTree>
    <p:extLst>
      <p:ext uri="{BB962C8B-B14F-4D97-AF65-F5344CB8AC3E}">
        <p14:creationId xmlns:p14="http://schemas.microsoft.com/office/powerpoint/2010/main" val="2877623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481887"/>
            <a:ext cx="6768752" cy="22929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顏色的指定有幾種方法，常用的有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只要是瀏覽器能懂的名字就可以。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(e.g. </a:t>
            </a:r>
            <a:r>
              <a:rPr lang="en-US" altLang="zh-TW" sz="1100" dirty="0">
                <a:solidFill>
                  <a:srgbClr val="FF6347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“Tomato”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, “</a:t>
            </a:r>
            <a:r>
              <a:rPr lang="en-US" altLang="zh-TW" sz="1100" dirty="0">
                <a:solidFill>
                  <a:srgbClr val="FFA5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Orange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”…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等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三原色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可以指定紅，綠，藍的比率來調色。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RGB:  </a:t>
            </a:r>
            <a:r>
              <a:rPr lang="en-US" altLang="ja-JP" sz="1100" u="sng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en-US" altLang="ja-JP" sz="11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(255, 99, 71)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HEX(16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進位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en-US" altLang="zh-TW" sz="11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 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#ff6347</a:t>
            </a:r>
            <a:r>
              <a:rPr lang="en-US" altLang="ja-JP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</a:t>
            </a: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endParaRPr lang="en-US" altLang="zh-TW" sz="1100" u="sng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HSL(Hue/Saturation/Lightness):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指定顏色的 色相，飽和度，及彩度。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TW" sz="11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hsl</a:t>
            </a: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(9, 100%, 64%)</a:t>
            </a:r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lvl="1"/>
            <a:endParaRPr lang="en-US" altLang="zh-TW" sz="1100" u="sng" dirty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5692953" y="1671246"/>
            <a:ext cx="32941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2"/>
              </a:rPr>
              <a:t>https://www.quackit.com/css/css_color_codes.cfm</a:t>
            </a:r>
            <a:endParaRPr lang="ja-JP" altLang="en-US" sz="1050" dirty="0"/>
          </a:p>
        </p:txBody>
      </p:sp>
      <p:sp>
        <p:nvSpPr>
          <p:cNvPr id="6" name="右矢印 5"/>
          <p:cNvSpPr/>
          <p:nvPr/>
        </p:nvSpPr>
        <p:spPr>
          <a:xfrm>
            <a:off x="5444329" y="1782753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691021" y="150196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參考</a:t>
            </a:r>
            <a:endParaRPr kumimoji="1" lang="ja-JP" altLang="en-US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997842"/>
            <a:ext cx="2100770" cy="630881"/>
          </a:xfrm>
          <a:prstGeom prst="rect">
            <a:avLst/>
          </a:prstGeom>
        </p:spPr>
      </p:pic>
      <p:sp>
        <p:nvSpPr>
          <p:cNvPr id="11" name="右矢印 10"/>
          <p:cNvSpPr/>
          <p:nvPr/>
        </p:nvSpPr>
        <p:spPr>
          <a:xfrm>
            <a:off x="2437722" y="2095626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666405" y="2036283"/>
            <a:ext cx="1015021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R: 255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G: 99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  <a:p>
            <a:r>
              <a:rPr kumimoji="1" lang="en-US" altLang="ja-JP" sz="1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B: 71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(0-255)</a:t>
            </a:r>
          </a:p>
        </p:txBody>
      </p:sp>
      <p:sp>
        <p:nvSpPr>
          <p:cNvPr id="13" name="右矢印 12"/>
          <p:cNvSpPr/>
          <p:nvPr/>
        </p:nvSpPr>
        <p:spPr>
          <a:xfrm rot="1800000">
            <a:off x="2075034" y="2421080"/>
            <a:ext cx="144016" cy="45719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786728" y="2522731"/>
            <a:ext cx="793807" cy="55399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FF =&gt; 255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63 =&gt; 99</a:t>
            </a:r>
          </a:p>
          <a:p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47 =&gt; 71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381223" y="4073773"/>
            <a:ext cx="6443586" cy="76944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色彩學是一門大學問，除了上述之外還有其他的表示法。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但一般應用上，只要知道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顏色名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RGB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，及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「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HEX</a:t>
            </a:r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」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三種表示法就可以解決大部分的需求。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312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411760" y="267494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Agenda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984973" y="1131591"/>
            <a:ext cx="5611091" cy="576000"/>
            <a:chOff x="2984973" y="1131591"/>
            <a:chExt cx="5611091" cy="576000"/>
          </a:xfrm>
        </p:grpSpPr>
        <p:sp>
          <p:nvSpPr>
            <p:cNvPr id="4" name="Round Same Side Corner Rectangle 3"/>
            <p:cNvSpPr/>
            <p:nvPr/>
          </p:nvSpPr>
          <p:spPr>
            <a:xfrm rot="5400000">
              <a:off x="5719936" y="-12405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5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1131591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8072" y="1234925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 bwMode="auto">
            <a:xfrm>
              <a:off x="3667248" y="1258262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簡介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26670" y="1697876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何謂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 (Cascading Style Sheet)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及如何使用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(How to use)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984973" y="2023433"/>
            <a:ext cx="5611091" cy="576000"/>
            <a:chOff x="2984973" y="2023433"/>
            <a:chExt cx="5611091" cy="576000"/>
          </a:xfrm>
        </p:grpSpPr>
        <p:sp>
          <p:nvSpPr>
            <p:cNvPr id="15" name="Round Same Side Corner Rectangle 14"/>
            <p:cNvSpPr/>
            <p:nvPr/>
          </p:nvSpPr>
          <p:spPr>
            <a:xfrm rot="5400000">
              <a:off x="5719936" y="-3486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1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023433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2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88072" y="2126767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02</a:t>
              </a:r>
            </a:p>
          </p:txBody>
        </p:sp>
        <p:sp>
          <p:nvSpPr>
            <p:cNvPr id="18" name="TextBox 17"/>
            <p:cNvSpPr txBox="1"/>
            <p:nvPr/>
          </p:nvSpPr>
          <p:spPr bwMode="auto">
            <a:xfrm>
              <a:off x="3667248" y="2150104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CSS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深入探討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526670" y="2589718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model)/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位置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(Positioning)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984973" y="2915275"/>
            <a:ext cx="5611091" cy="576000"/>
            <a:chOff x="2984973" y="2915275"/>
            <a:chExt cx="5611091" cy="576000"/>
          </a:xfrm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5719936" y="543171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03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響應式網頁</a:t>
              </a:r>
              <a:r>
                <a:rPr lang="en-US" altLang="zh-TW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(Responsive Web Design)</a:t>
              </a: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與</a:t>
              </a:r>
              <a:r>
                <a:rPr lang="en-US" altLang="ko-KR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Bootstrap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526670" y="3481560"/>
            <a:ext cx="47897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(RWD) / Bootstrap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984973" y="3807117"/>
            <a:ext cx="5611091" cy="576000"/>
            <a:chOff x="2984973" y="3807117"/>
            <a:chExt cx="5611091" cy="576000"/>
          </a:xfrm>
        </p:grpSpPr>
        <p:sp>
          <p:nvSpPr>
            <p:cNvPr id="25" name="Round Same Side Corner Rectangle 24"/>
            <p:cNvSpPr/>
            <p:nvPr/>
          </p:nvSpPr>
          <p:spPr>
            <a:xfrm rot="5400000">
              <a:off x="5719936" y="1435013"/>
              <a:ext cx="432048" cy="53202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Microsoft JhengHei" panose="020B0604030504040204" pitchFamily="34" charset="-120"/>
              </a:endParaRPr>
            </a:p>
          </p:txBody>
        </p:sp>
        <p:sp>
          <p:nvSpPr>
            <p:cNvPr id="26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  <a:latin typeface="Microsoft JhengHei" panose="020B0604030504040204" pitchFamily="34" charset="-12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04</a:t>
              </a:r>
            </a:p>
          </p:txBody>
        </p:sp>
        <p:sp>
          <p:nvSpPr>
            <p:cNvPr id="28" name="TextBox 27"/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TW" altLang="en-US" sz="1400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Arial" pitchFamily="34" charset="0"/>
                </a:rPr>
                <a:t>專案介紹</a:t>
              </a:r>
              <a:endParaRPr lang="en-US" altLang="ko-KR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3526670" y="4373402"/>
            <a:ext cx="506939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專案介紹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20072" y="1707655"/>
            <a:ext cx="3672408" cy="676672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顏色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(Color)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背景色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(background-color)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141213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187976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rgb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(255, 255, 255)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25065" y="2006138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https://www.w3schools.com/css/css_colors.asp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333475" y="175991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2AC2D42-75E8-412F-9266-EC75C3C3C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8112"/>
          <a:stretch/>
        </p:blipFill>
        <p:spPr>
          <a:xfrm>
            <a:off x="2573286" y="1747563"/>
            <a:ext cx="2341243" cy="590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773C548A-B439-4C6C-B8DA-EFEF62F47A50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2123728" y="1731317"/>
            <a:ext cx="504056" cy="140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9C16A01-94F4-4CCF-BF3A-779511D9A5A1}"/>
              </a:ext>
            </a:extLst>
          </p:cNvPr>
          <p:cNvCxnSpPr>
            <a:stCxn id="19" idx="3"/>
          </p:cNvCxnSpPr>
          <p:nvPr/>
        </p:nvCxnSpPr>
        <p:spPr>
          <a:xfrm flipV="1">
            <a:off x="2195736" y="2144637"/>
            <a:ext cx="559197" cy="239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21D718A-7804-4D4A-9325-376AB3C0BE7D}"/>
              </a:ext>
            </a:extLst>
          </p:cNvPr>
          <p:cNvSpPr txBox="1"/>
          <p:nvPr/>
        </p:nvSpPr>
        <p:spPr>
          <a:xfrm>
            <a:off x="3099407" y="128589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背景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番茄色</a:t>
            </a:r>
            <a:endParaRPr kumimoji="1" lang="en-US" altLang="zh-TW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文字</a:t>
            </a:r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白色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4A33AC5-FD25-4C02-9CA7-AB2EDC69ADB1}"/>
              </a:ext>
            </a:extLst>
          </p:cNvPr>
          <p:cNvSpPr txBox="1"/>
          <p:nvPr/>
        </p:nvSpPr>
        <p:spPr>
          <a:xfrm>
            <a:off x="135526" y="2585142"/>
            <a:ext cx="227623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※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(border-color)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7BF493A-ECFC-443A-A59F-D2D789500ED5}"/>
              </a:ext>
            </a:extLst>
          </p:cNvPr>
          <p:cNvSpPr/>
          <p:nvPr/>
        </p:nvSpPr>
        <p:spPr>
          <a:xfrm>
            <a:off x="315968" y="2925437"/>
            <a:ext cx="187976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9012481-9F67-4BDE-AC8A-84E535F33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673" y="3521246"/>
            <a:ext cx="3292029" cy="438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740CBE1D-7DFE-47DD-A757-A67AB63B8247}"/>
              </a:ext>
            </a:extLst>
          </p:cNvPr>
          <p:cNvCxnSpPr>
            <a:cxnSpLocks/>
          </p:cNvCxnSpPr>
          <p:nvPr/>
        </p:nvCxnSpPr>
        <p:spPr>
          <a:xfrm flipH="1">
            <a:off x="1979712" y="3075408"/>
            <a:ext cx="144016" cy="56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11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文字與字體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Text &amp; Font</a:t>
            </a:r>
          </a:p>
        </p:txBody>
      </p:sp>
    </p:spTree>
    <p:extLst>
      <p:ext uri="{BB962C8B-B14F-4D97-AF65-F5344CB8AC3E}">
        <p14:creationId xmlns:p14="http://schemas.microsoft.com/office/powerpoint/2010/main" val="4192408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292080" y="4227934"/>
            <a:ext cx="3672408" cy="792088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文字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(Text)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文字對齊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(text-align)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TextBox 20"/>
          <p:cNvSpPr txBox="1"/>
          <p:nvPr/>
        </p:nvSpPr>
        <p:spPr>
          <a:xfrm>
            <a:off x="135527" y="1928615"/>
            <a:ext cx="254977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文字裝飾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(text-decoration)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323528" y="1615901"/>
            <a:ext cx="1800200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text-align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center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315968" y="2268910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text-decoration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underline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397073" y="4526417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https://www.w3schools.com/css/css_text.asp</a:t>
            </a:r>
            <a:endParaRPr lang="en-US" altLang="ja-JP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405483" y="4280196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CF165204-673F-40BF-B712-B614764AA06B}"/>
              </a:ext>
            </a:extLst>
          </p:cNvPr>
          <p:cNvSpPr txBox="1"/>
          <p:nvPr/>
        </p:nvSpPr>
        <p:spPr>
          <a:xfrm>
            <a:off x="135526" y="2578557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文字轉換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(text-transformation)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DE76330-0971-4E29-8FF6-DCA2CB331E2A}"/>
              </a:ext>
            </a:extLst>
          </p:cNvPr>
          <p:cNvSpPr/>
          <p:nvPr/>
        </p:nvSpPr>
        <p:spPr>
          <a:xfrm>
            <a:off x="315968" y="2918852"/>
            <a:ext cx="2743864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text-transform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uppercase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F947539-1408-4C88-9048-523F6379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1553137"/>
            <a:ext cx="3054362" cy="3077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1FFE7F-C15F-469D-940E-5F35535C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893" y="2198120"/>
            <a:ext cx="1080120" cy="3780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ACBC16F-DC21-4E61-8043-1437B00F0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930" y="2198120"/>
            <a:ext cx="1436365" cy="381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1BE5826-7677-4B32-82BD-3570740C2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9926" y="2197465"/>
            <a:ext cx="1944216" cy="3810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E2468C5-55A4-42B9-B527-1BD133A29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584" y="2898208"/>
            <a:ext cx="1563055" cy="12327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F6F9148-A712-4801-B061-67F14FBFC7FE}"/>
              </a:ext>
            </a:extLst>
          </p:cNvPr>
          <p:cNvSpPr/>
          <p:nvPr/>
        </p:nvSpPr>
        <p:spPr>
          <a:xfrm>
            <a:off x="315968" y="3201946"/>
            <a:ext cx="1436365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Sample Text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9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21149E8-8E71-4BC6-B94E-24B868F10073}"/>
              </a:ext>
            </a:extLst>
          </p:cNvPr>
          <p:cNvSpPr txBox="1"/>
          <p:nvPr/>
        </p:nvSpPr>
        <p:spPr>
          <a:xfrm>
            <a:off x="5168659" y="2948947"/>
            <a:ext cx="84350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uppercase</a:t>
            </a:r>
            <a:endParaRPr kumimoji="1" lang="ja-JP" altLang="en-US" sz="1100" i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4450338-879B-4A27-A9CF-39EEA71F1DD5}"/>
              </a:ext>
            </a:extLst>
          </p:cNvPr>
          <p:cNvSpPr txBox="1"/>
          <p:nvPr/>
        </p:nvSpPr>
        <p:spPr>
          <a:xfrm>
            <a:off x="5152893" y="3378235"/>
            <a:ext cx="821059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lowercase</a:t>
            </a:r>
            <a:endParaRPr kumimoji="1" lang="ja-JP" altLang="en-US" sz="1100" i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37D4C40-0D7D-409E-9535-85464D686A53}"/>
              </a:ext>
            </a:extLst>
          </p:cNvPr>
          <p:cNvSpPr txBox="1"/>
          <p:nvPr/>
        </p:nvSpPr>
        <p:spPr>
          <a:xfrm>
            <a:off x="5168659" y="3755261"/>
            <a:ext cx="774571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100" i="1" dirty="0"/>
              <a:t>capitalize</a:t>
            </a:r>
            <a:endParaRPr kumimoji="1" lang="ja-JP" alt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404306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121732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字型簡介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BA406B1-D63B-4027-ABCE-153E67BA98F2}"/>
              </a:ext>
            </a:extLst>
          </p:cNvPr>
          <p:cNvSpPr txBox="1"/>
          <p:nvPr/>
        </p:nvSpPr>
        <p:spPr>
          <a:xfrm>
            <a:off x="395536" y="1618307"/>
            <a:ext cx="138371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serif (</a:t>
            </a:r>
            <a:r>
              <a:rPr kumimoji="1" lang="zh-TW" altLang="en-US" sz="1600" dirty="0"/>
              <a:t>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8DD9B6E-15C8-453F-AB2F-76A18C9F5D6D}"/>
              </a:ext>
            </a:extLst>
          </p:cNvPr>
          <p:cNvSpPr txBox="1"/>
          <p:nvPr/>
        </p:nvSpPr>
        <p:spPr>
          <a:xfrm>
            <a:off x="3345459" y="1618307"/>
            <a:ext cx="2090637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sans-serif (</a:t>
            </a:r>
            <a:r>
              <a:rPr kumimoji="1" lang="zh-TW" altLang="en-US" sz="1600" dirty="0"/>
              <a:t>無襯線體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41A03E4-8DCA-40BD-98B0-EE28AEC55EAC}"/>
              </a:ext>
            </a:extLst>
          </p:cNvPr>
          <p:cNvSpPr txBox="1"/>
          <p:nvPr/>
        </p:nvSpPr>
        <p:spPr>
          <a:xfrm>
            <a:off x="5958713" y="1618307"/>
            <a:ext cx="1997663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1600" dirty="0"/>
              <a:t>monospace(</a:t>
            </a:r>
            <a:r>
              <a:rPr kumimoji="1" lang="zh-TW" altLang="en-US" sz="1600" dirty="0"/>
              <a:t>等寬體</a:t>
            </a:r>
            <a:r>
              <a:rPr kumimoji="1" lang="en-US" altLang="zh-TW" sz="1600" dirty="0"/>
              <a:t>)</a:t>
            </a:r>
            <a:endParaRPr kumimoji="1" lang="ja-JP" altLang="en-US" sz="16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1D8620D-EC57-4D3B-8EF8-4BD0B92815BD}"/>
              </a:ext>
            </a:extLst>
          </p:cNvPr>
          <p:cNvSpPr txBox="1"/>
          <p:nvPr/>
        </p:nvSpPr>
        <p:spPr>
          <a:xfrm>
            <a:off x="458139" y="2183726"/>
            <a:ext cx="2397388" cy="101566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“Times New Roman”</a:t>
            </a:r>
          </a:p>
          <a:p>
            <a:pPr algn="ctr"/>
            <a:r>
              <a:rPr kumimoji="1" lang="en-US" altLang="ja-JP" sz="2000" dirty="0">
                <a:latin typeface="Times" panose="02020603050405020304" pitchFamily="18" charset="0"/>
                <a:cs typeface="Times" panose="02020603050405020304" pitchFamily="18" charset="0"/>
              </a:rPr>
              <a:t>Times</a:t>
            </a:r>
          </a:p>
          <a:p>
            <a:pPr algn="ctr"/>
            <a:r>
              <a:rPr kumimoji="1" lang="en-US" altLang="ja-JP" sz="2000" dirty="0">
                <a:latin typeface="Georgia" panose="02040502050405020303" pitchFamily="18" charset="0"/>
              </a:rPr>
              <a:t>Georgia</a:t>
            </a:r>
            <a:endParaRPr kumimoji="1" lang="ja-JP" altLang="en-US" sz="2000" dirty="0">
              <a:latin typeface="Georgia" panose="02040502050405020303" pitchFamily="18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3127EBE-77AA-47C0-8705-2DB13366F478}"/>
              </a:ext>
            </a:extLst>
          </p:cNvPr>
          <p:cNvSpPr txBox="1"/>
          <p:nvPr/>
        </p:nvSpPr>
        <p:spPr>
          <a:xfrm>
            <a:off x="3773888" y="2183726"/>
            <a:ext cx="1272977" cy="67710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+mj-lt"/>
                <a:cs typeface="Times New Roman" panose="02020603050405020304" pitchFamily="18" charset="0"/>
              </a:rPr>
              <a:t>Arial</a:t>
            </a:r>
            <a:endParaRPr lang="en-US" altLang="ja-JP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altLang="ja-JP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Meiryo</a:t>
            </a:r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 UI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B0B051C-3750-4271-9B65-8CA11158EB6C}"/>
              </a:ext>
            </a:extLst>
          </p:cNvPr>
          <p:cNvSpPr txBox="1"/>
          <p:nvPr/>
        </p:nvSpPr>
        <p:spPr>
          <a:xfrm>
            <a:off x="5905305" y="2183726"/>
            <a:ext cx="2339103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Courier New</a:t>
            </a:r>
          </a:p>
          <a:p>
            <a:pPr algn="ctr"/>
            <a:r>
              <a:rPr kumimoji="1" lang="en-US" altLang="ja-JP" sz="2000" dirty="0">
                <a:latin typeface="Lucida Console" panose="020B0609040504020204" pitchFamily="49" charset="0"/>
                <a:ea typeface="Meiryo UI" panose="020B0604030504040204" pitchFamily="50" charset="-128"/>
                <a:cs typeface="Courier New" panose="02070309020205020404" pitchFamily="49" charset="0"/>
              </a:rPr>
              <a:t>Lucida Console</a:t>
            </a:r>
            <a:endParaRPr lang="en-US" altLang="ja-JP" dirty="0">
              <a:latin typeface="Lucida Console" panose="020B0609040504020204" pitchFamily="49" charset="0"/>
              <a:ea typeface="Meiryo UI" panose="020B0604030504040204" pitchFamily="50" charset="-128"/>
              <a:cs typeface="Courier New" panose="02070309020205020404" pitchFamily="49" charset="0"/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537AC5C0-2D5F-4E7F-8BA7-A3290C194863}"/>
              </a:ext>
            </a:extLst>
          </p:cNvPr>
          <p:cNvSpPr/>
          <p:nvPr/>
        </p:nvSpPr>
        <p:spPr>
          <a:xfrm>
            <a:off x="5292080" y="3751757"/>
            <a:ext cx="3672408" cy="1124249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0D79F92-0374-4813-BFDA-F4C765DEA7FB}"/>
              </a:ext>
            </a:extLst>
          </p:cNvPr>
          <p:cNvSpPr txBox="1"/>
          <p:nvPr/>
        </p:nvSpPr>
        <p:spPr>
          <a:xfrm>
            <a:off x="5364088" y="3836827"/>
            <a:ext cx="33682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Quiz! </a:t>
            </a:r>
          </a:p>
          <a:p>
            <a:endParaRPr kumimoji="1" lang="en-US" altLang="ja-JP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上述三種泛用字型彼此間的差異是什麼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有什麼特徵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3709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AF3EDA83-041A-488C-929D-E289A0B798C3}"/>
              </a:ext>
            </a:extLst>
          </p:cNvPr>
          <p:cNvSpPr/>
          <p:nvPr/>
        </p:nvSpPr>
        <p:spPr>
          <a:xfrm>
            <a:off x="5184105" y="1255308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字型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(Font)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51784F3-5DEB-42D8-BC92-A704E97E3F3D}"/>
              </a:ext>
            </a:extLst>
          </p:cNvPr>
          <p:cNvSpPr/>
          <p:nvPr/>
        </p:nvSpPr>
        <p:spPr>
          <a:xfrm>
            <a:off x="5289098" y="1553791"/>
            <a:ext cx="33843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https://www.w3schools.com/css/css_font.asp</a:t>
            </a:r>
            <a:endParaRPr lang="ja-JP" altLang="en-US" sz="12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7C1713-0F57-48C8-B053-06D489DF3E7B}"/>
              </a:ext>
            </a:extLst>
          </p:cNvPr>
          <p:cNvSpPr txBox="1"/>
          <p:nvPr/>
        </p:nvSpPr>
        <p:spPr>
          <a:xfrm>
            <a:off x="5297508" y="130757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9514EF25-1DDA-465A-849E-7B6570E6654D}"/>
              </a:ext>
            </a:extLst>
          </p:cNvPr>
          <p:cNvSpPr txBox="1"/>
          <p:nvPr/>
        </p:nvSpPr>
        <p:spPr>
          <a:xfrm>
            <a:off x="143086" y="127560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字型家族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(font-family)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367EABC3-F292-4AEE-851F-E178AE1C2614}"/>
              </a:ext>
            </a:extLst>
          </p:cNvPr>
          <p:cNvSpPr/>
          <p:nvPr/>
        </p:nvSpPr>
        <p:spPr>
          <a:xfrm>
            <a:off x="320205" y="2358361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font-family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"Times New Roman", Times, serif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832CE15-47BA-4467-B2B0-E534D2CD3653}"/>
              </a:ext>
            </a:extLst>
          </p:cNvPr>
          <p:cNvSpPr txBox="1"/>
          <p:nvPr/>
        </p:nvSpPr>
        <p:spPr>
          <a:xfrm>
            <a:off x="287487" y="1505912"/>
            <a:ext cx="2321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依照定義順序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endParaRPr kumimoji="1" lang="en-US" altLang="ja-JP" sz="12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①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優先使用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 New Roman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②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如果沒有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Times</a:t>
            </a:r>
          </a:p>
          <a:p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③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再沒有</a:t>
            </a:r>
            <a:r>
              <a:rPr kumimoji="1" lang="ja-JP" altLang="en-US" sz="1200" dirty="0">
                <a:solidFill>
                  <a:schemeClr val="bg1">
                    <a:lumMod val="50000"/>
                  </a:schemeClr>
                </a:solidFill>
              </a:rPr>
              <a:t>：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用瀏覽器的</a:t>
            </a:r>
            <a:r>
              <a:rPr kumimoji="1" lang="en-US" altLang="zh-TW" sz="1200" dirty="0">
                <a:solidFill>
                  <a:schemeClr val="bg1">
                    <a:lumMod val="50000"/>
                  </a:schemeClr>
                </a:solidFill>
              </a:rPr>
              <a:t>serif</a:t>
            </a:r>
            <a:r>
              <a:rPr kumimoji="1" lang="zh-TW" altLang="en-US" sz="1200" dirty="0">
                <a:solidFill>
                  <a:schemeClr val="bg1">
                    <a:lumMod val="50000"/>
                  </a:schemeClr>
                </a:solidFill>
              </a:rPr>
              <a:t>字型</a:t>
            </a:r>
            <a:endParaRPr kumimoji="1" lang="ja-JP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D0379EF7-2389-4064-B284-5B0B0CEF8C17}"/>
              </a:ext>
            </a:extLst>
          </p:cNvPr>
          <p:cNvSpPr txBox="1"/>
          <p:nvPr/>
        </p:nvSpPr>
        <p:spPr>
          <a:xfrm>
            <a:off x="166771" y="27157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(font-style)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D2F1085-9442-4C80-8EDB-AFEE5C5E2CC0}"/>
              </a:ext>
            </a:extLst>
          </p:cNvPr>
          <p:cNvSpPr/>
          <p:nvPr/>
        </p:nvSpPr>
        <p:spPr>
          <a:xfrm>
            <a:off x="323528" y="30450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italic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0F8C2C1B-89CF-41C1-BBDB-129F5561CEE2}"/>
              </a:ext>
            </a:extLst>
          </p:cNvPr>
          <p:cNvSpPr txBox="1"/>
          <p:nvPr/>
        </p:nvSpPr>
        <p:spPr>
          <a:xfrm>
            <a:off x="166771" y="33806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字型比重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(font-weight)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7C726AB-DB1A-4DA0-A237-C80919A63AE1}"/>
              </a:ext>
            </a:extLst>
          </p:cNvPr>
          <p:cNvSpPr/>
          <p:nvPr/>
        </p:nvSpPr>
        <p:spPr>
          <a:xfrm>
            <a:off x="323528" y="3709983"/>
            <a:ext cx="3384376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font-weight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bold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D26C31C6-639B-4B90-9900-8CE5B7CA41C0}"/>
              </a:ext>
            </a:extLst>
          </p:cNvPr>
          <p:cNvSpPr txBox="1"/>
          <p:nvPr/>
        </p:nvSpPr>
        <p:spPr>
          <a:xfrm>
            <a:off x="166771" y="4045566"/>
            <a:ext cx="321233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A0787E5-6C9B-45F1-B711-318804B52E03}"/>
              </a:ext>
            </a:extLst>
          </p:cNvPr>
          <p:cNvSpPr/>
          <p:nvPr/>
        </p:nvSpPr>
        <p:spPr>
          <a:xfrm>
            <a:off x="323528" y="4374883"/>
            <a:ext cx="3384376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40px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font-size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2.5em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63378F8-C053-4709-9A01-E86076B52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393" y="2178884"/>
            <a:ext cx="1509713" cy="4286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61878282-1548-4BE3-A152-83C60467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2927367"/>
            <a:ext cx="1396629" cy="3565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4F30EDF6-DE4E-4AFE-8BF6-4532C7283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919" y="3709984"/>
            <a:ext cx="1396629" cy="3071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6364C45-74C3-44C5-B353-20B161C4EA24}"/>
              </a:ext>
            </a:extLst>
          </p:cNvPr>
          <p:cNvSpPr txBox="1"/>
          <p:nvPr/>
        </p:nvSpPr>
        <p:spPr>
          <a:xfrm>
            <a:off x="3920981" y="4374883"/>
            <a:ext cx="2388795" cy="5232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40px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 pixel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2.5em</a:t>
            </a:r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變成本來的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2.5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倍大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3480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</a:rPr>
              <a:t>盒模型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3532340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元素的盒模型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(Box Model)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3638"/>
            <a:ext cx="3489264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中的元素基本上是四方形的，這個四方形的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都可以在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中設定。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grpSp>
        <p:nvGrpSpPr>
          <p:cNvPr id="5" name="グループ化 4"/>
          <p:cNvGrpSpPr/>
          <p:nvPr/>
        </p:nvGrpSpPr>
        <p:grpSpPr>
          <a:xfrm>
            <a:off x="467544" y="2787774"/>
            <a:ext cx="2592288" cy="2090827"/>
            <a:chOff x="4572000" y="1484666"/>
            <a:chExt cx="2945009" cy="2348004"/>
          </a:xfrm>
        </p:grpSpPr>
        <p:pic>
          <p:nvPicPr>
            <p:cNvPr id="1026" name="Picture 2" descr="ãCss box model chromeãçåçæå°çµæ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008" y="1484666"/>
              <a:ext cx="2422886" cy="2061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正方形/長方形 3"/>
            <p:cNvSpPr/>
            <p:nvPr/>
          </p:nvSpPr>
          <p:spPr>
            <a:xfrm>
              <a:off x="4572000" y="3573445"/>
              <a:ext cx="2945009" cy="2592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900" dirty="0">
                  <a:hlinkClick r:id="rId3"/>
                </a:rPr>
                <a:t>https://tutorial.techaltum.com/cssboxmodel.html</a:t>
              </a:r>
              <a:endParaRPr lang="ja-JP" altLang="en-US" sz="900" dirty="0"/>
            </a:p>
          </p:txBody>
        </p:sp>
      </p:grp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Box 20"/>
          <p:cNvSpPr txBox="1"/>
          <p:nvPr/>
        </p:nvSpPr>
        <p:spPr>
          <a:xfrm>
            <a:off x="6081467" y="4486186"/>
            <a:ext cx="2783107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[Try It!]</a:t>
            </a: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打開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，連至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Bulma.io(</a:t>
            </a:r>
            <a:r>
              <a:rPr lang="en-US" altLang="ja-JP" sz="800" dirty="0">
                <a:hlinkClick r:id="rId4"/>
              </a:rPr>
              <a:t>https://bulma.io/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  <a:p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然後在頁面上按右鍵 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=&gt;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選擇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[</a:t>
            </a:r>
            <a:r>
              <a:rPr lang="zh-TW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檢查</a:t>
            </a:r>
            <a:r>
              <a:rPr lang="en-US" altLang="zh-TW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]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5"/>
          <a:srcRect t="5587" b="4583"/>
          <a:stretch/>
        </p:blipFill>
        <p:spPr>
          <a:xfrm>
            <a:off x="3591803" y="1563638"/>
            <a:ext cx="5272771" cy="266429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7022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邊框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(Border)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邊框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179512" y="1560194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盒模型裡最直觀的就是邊框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，可以設定顏色，線條粗細，以及線條種類。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5A9163C3-E28B-40AF-99F6-C6B518D7A93F}"/>
              </a:ext>
            </a:extLst>
          </p:cNvPr>
          <p:cNvSpPr/>
          <p:nvPr/>
        </p:nvSpPr>
        <p:spPr>
          <a:xfrm>
            <a:off x="256099" y="2097827"/>
            <a:ext cx="1587499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CF53C7B-0EDD-4237-8902-B37D4C7AB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09" y="2097827"/>
            <a:ext cx="2787398" cy="4123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BAED1B5-C913-4AB7-83EA-227424CACAA9}"/>
              </a:ext>
            </a:extLst>
          </p:cNvPr>
          <p:cNvSpPr/>
          <p:nvPr/>
        </p:nvSpPr>
        <p:spPr>
          <a:xfrm>
            <a:off x="256099" y="2715766"/>
            <a:ext cx="1860272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border-top-color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DB7D0225-CF80-4D74-9332-BFEF96058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582" y="2779181"/>
            <a:ext cx="2486447" cy="3877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127C49-9EB7-470B-B93E-A3884D5A7016}"/>
              </a:ext>
            </a:extLst>
          </p:cNvPr>
          <p:cNvSpPr/>
          <p:nvPr/>
        </p:nvSpPr>
        <p:spPr>
          <a:xfrm>
            <a:off x="251520" y="3350015"/>
            <a:ext cx="3289097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border-style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 dotted</a:t>
            </a:r>
            <a:r>
              <a:rPr lang="ja-JP" alt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solid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8px 12px 15px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tomato green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aliceblue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 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D57FEB7-A734-44D8-AD4C-16998C46B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571" y="3381659"/>
            <a:ext cx="3622544" cy="44454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89BC8DA-F4B8-4BFF-B46D-D091074151D5}"/>
              </a:ext>
            </a:extLst>
          </p:cNvPr>
          <p:cNvSpPr txBox="1"/>
          <p:nvPr/>
        </p:nvSpPr>
        <p:spPr>
          <a:xfrm>
            <a:off x="4932040" y="2185958"/>
            <a:ext cx="141577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上下左右相同樣式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CE3225F-D515-4E01-8C4C-835D316768D7}"/>
              </a:ext>
            </a:extLst>
          </p:cNvPr>
          <p:cNvSpPr txBox="1"/>
          <p:nvPr/>
        </p:nvSpPr>
        <p:spPr>
          <a:xfrm>
            <a:off x="4932040" y="2831181"/>
            <a:ext cx="1261884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只設定上方樣式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E20412B-116B-4448-A764-EE02F5015E9A}"/>
              </a:ext>
            </a:extLst>
          </p:cNvPr>
          <p:cNvSpPr txBox="1"/>
          <p:nvPr/>
        </p:nvSpPr>
        <p:spPr>
          <a:xfrm>
            <a:off x="7548823" y="3465430"/>
            <a:ext cx="110799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四邊不同樣式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5"/>
              </a:rPr>
              <a:t>https://www.w3schools.com/css/css_border.asp</a:t>
            </a:r>
            <a:endParaRPr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4A868D1-41D9-4708-AC67-E7BEF999AA9F}"/>
              </a:ext>
            </a:extLst>
          </p:cNvPr>
          <p:cNvSpPr/>
          <p:nvPr/>
        </p:nvSpPr>
        <p:spPr>
          <a:xfrm>
            <a:off x="6516216" y="2203950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8958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857" y="2044504"/>
            <a:ext cx="6380988" cy="8991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(Margin)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外距是一個元素的邊框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與其他元素間的距離。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743EF0-564D-4655-A485-73B4FE8D5323}"/>
              </a:ext>
            </a:extLst>
          </p:cNvPr>
          <p:cNvSpPr/>
          <p:nvPr/>
        </p:nvSpPr>
        <p:spPr>
          <a:xfrm>
            <a:off x="395536" y="1975774"/>
            <a:ext cx="2232248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margin-top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80px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margin-bottom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margin-left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A96B1122-0C2A-4502-B2E2-26861487584C}"/>
              </a:ext>
            </a:extLst>
          </p:cNvPr>
          <p:cNvCxnSpPr/>
          <p:nvPr/>
        </p:nvCxnSpPr>
        <p:spPr>
          <a:xfrm>
            <a:off x="3779912" y="2242795"/>
            <a:ext cx="0" cy="18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3806566" y="2240460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3779912" y="2667744"/>
            <a:ext cx="0" cy="28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EB28EC8-786C-49C9-9FB7-6873F12DC02F}"/>
              </a:ext>
            </a:extLst>
          </p:cNvPr>
          <p:cNvSpPr txBox="1"/>
          <p:nvPr/>
        </p:nvSpPr>
        <p:spPr>
          <a:xfrm>
            <a:off x="3807238" y="2689153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C2AE5A1-9A5F-4791-BE24-593D8F86B0C9}"/>
              </a:ext>
            </a:extLst>
          </p:cNvPr>
          <p:cNvCxnSpPr>
            <a:cxnSpLocks/>
          </p:cNvCxnSpPr>
          <p:nvPr/>
        </p:nvCxnSpPr>
        <p:spPr>
          <a:xfrm>
            <a:off x="2715569" y="2608040"/>
            <a:ext cx="6322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C7436B0-C557-4BCC-9DAB-E7A4AEAB016C}"/>
              </a:ext>
            </a:extLst>
          </p:cNvPr>
          <p:cNvSpPr txBox="1"/>
          <p:nvPr/>
        </p:nvSpPr>
        <p:spPr>
          <a:xfrm>
            <a:off x="2777262" y="2399982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2489C8B8-F1A1-4E32-AC9A-C81633AB3172}"/>
              </a:ext>
            </a:extLst>
          </p:cNvPr>
          <p:cNvCxnSpPr>
            <a:cxnSpLocks/>
          </p:cNvCxnSpPr>
          <p:nvPr/>
        </p:nvCxnSpPr>
        <p:spPr>
          <a:xfrm flipV="1">
            <a:off x="8671743" y="2532623"/>
            <a:ext cx="4123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F106A144-44E7-429D-9347-BE4697F21BA3}"/>
              </a:ext>
            </a:extLst>
          </p:cNvPr>
          <p:cNvSpPr txBox="1"/>
          <p:nvPr/>
        </p:nvSpPr>
        <p:spPr>
          <a:xfrm>
            <a:off x="8667030" y="2348182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2802612-D5B2-449E-9F3A-76EFE51A227B}"/>
              </a:ext>
            </a:extLst>
          </p:cNvPr>
          <p:cNvSpPr/>
          <p:nvPr/>
        </p:nvSpPr>
        <p:spPr>
          <a:xfrm>
            <a:off x="395536" y="3541534"/>
            <a:ext cx="2232248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margin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 80px 50px 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D9F1283-25B6-47E3-B3CD-1110129848B6}"/>
              </a:ext>
            </a:extLst>
          </p:cNvPr>
          <p:cNvSpPr txBox="1"/>
          <p:nvPr/>
        </p:nvSpPr>
        <p:spPr>
          <a:xfrm>
            <a:off x="805250" y="4326364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top right bottom left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次の値と等しい 27">
            <a:extLst>
              <a:ext uri="{FF2B5EF4-FFF2-40B4-BE49-F238E27FC236}">
                <a16:creationId xmlns:a16="http://schemas.microsoft.com/office/drawing/2014/main" id="{4F6E8306-5192-49B3-A9D1-6CA981093B82}"/>
              </a:ext>
            </a:extLst>
          </p:cNvPr>
          <p:cNvSpPr/>
          <p:nvPr/>
        </p:nvSpPr>
        <p:spPr>
          <a:xfrm rot="16200000">
            <a:off x="1272843" y="3272227"/>
            <a:ext cx="297614" cy="180020"/>
          </a:xfrm>
          <a:prstGeom prst="mathEqual">
            <a:avLst>
              <a:gd name="adj1" fmla="val 23520"/>
              <a:gd name="adj2" fmla="val 3292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3"/>
              </a:rPr>
              <a:t>https://www.w3schools.com/css/css_margin.asp</a:t>
            </a:r>
            <a:endParaRPr lang="ja-JP" altLang="en-US" sz="12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5973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89" y="1975773"/>
            <a:ext cx="5996604" cy="120032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內距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(Padding)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內邊界距離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95536" y="1975774"/>
            <a:ext cx="2232248" cy="12003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padding-top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80px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padding-bottom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padding-left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5504F3-6559-4AB0-9130-81D403C0F40D}"/>
              </a:ext>
            </a:extLst>
          </p:cNvPr>
          <p:cNvSpPr/>
          <p:nvPr/>
        </p:nvSpPr>
        <p:spPr>
          <a:xfrm>
            <a:off x="395536" y="3541534"/>
            <a:ext cx="2232248" cy="7848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border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5px solid tomato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lightgray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white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padding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30px 80px 50px 110px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EB2654A-DD90-4E6B-A6AE-2398FF4C1B1C}"/>
              </a:ext>
            </a:extLst>
          </p:cNvPr>
          <p:cNvSpPr txBox="1"/>
          <p:nvPr/>
        </p:nvSpPr>
        <p:spPr>
          <a:xfrm>
            <a:off x="805250" y="4326364"/>
            <a:ext cx="1556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accent6">
                    <a:lumMod val="7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top right bottom left</a:t>
            </a:r>
            <a:endParaRPr kumimoji="1" lang="ja-JP" altLang="en-US" sz="1100" dirty="0">
              <a:solidFill>
                <a:schemeClr val="accent6">
                  <a:lumMod val="7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次の値と等しい 9">
            <a:extLst>
              <a:ext uri="{FF2B5EF4-FFF2-40B4-BE49-F238E27FC236}">
                <a16:creationId xmlns:a16="http://schemas.microsoft.com/office/drawing/2014/main" id="{79332563-4F01-45FB-8878-03CAE5185499}"/>
              </a:ext>
            </a:extLst>
          </p:cNvPr>
          <p:cNvSpPr/>
          <p:nvPr/>
        </p:nvSpPr>
        <p:spPr>
          <a:xfrm rot="16200000">
            <a:off x="1272843" y="3272227"/>
            <a:ext cx="297614" cy="180020"/>
          </a:xfrm>
          <a:prstGeom prst="mathEqual">
            <a:avLst>
              <a:gd name="adj1" fmla="val 23520"/>
              <a:gd name="adj2" fmla="val 3292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內距是一個元素的邊框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與其內容之距離。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143D46D-8152-4733-8125-009F3E9798B6}"/>
              </a:ext>
            </a:extLst>
          </p:cNvPr>
          <p:cNvCxnSpPr/>
          <p:nvPr/>
        </p:nvCxnSpPr>
        <p:spPr>
          <a:xfrm>
            <a:off x="4355976" y="2292624"/>
            <a:ext cx="0" cy="1865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E629DA8-3092-4273-A980-5BBDBC74CC2D}"/>
              </a:ext>
            </a:extLst>
          </p:cNvPr>
          <p:cNvSpPr txBox="1"/>
          <p:nvPr/>
        </p:nvSpPr>
        <p:spPr>
          <a:xfrm>
            <a:off x="4355976" y="22967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8CFC0971-FEDD-4CAF-9CCF-A03BBE1F2F97}"/>
              </a:ext>
            </a:extLst>
          </p:cNvPr>
          <p:cNvCxnSpPr>
            <a:cxnSpLocks/>
          </p:cNvCxnSpPr>
          <p:nvPr/>
        </p:nvCxnSpPr>
        <p:spPr>
          <a:xfrm>
            <a:off x="4370923" y="2643758"/>
            <a:ext cx="0" cy="2502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451911B-F562-4F8E-BF44-82D200878168}"/>
              </a:ext>
            </a:extLst>
          </p:cNvPr>
          <p:cNvSpPr txBox="1"/>
          <p:nvPr/>
        </p:nvSpPr>
        <p:spPr>
          <a:xfrm>
            <a:off x="4355976" y="26611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7AF287FF-466B-449B-9601-871FC0D38F90}"/>
              </a:ext>
            </a:extLst>
          </p:cNvPr>
          <p:cNvCxnSpPr>
            <a:cxnSpLocks/>
          </p:cNvCxnSpPr>
          <p:nvPr/>
        </p:nvCxnSpPr>
        <p:spPr>
          <a:xfrm>
            <a:off x="2903632" y="2581898"/>
            <a:ext cx="504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6AAC209-BC64-4D8E-AAD9-4B28E1164159}"/>
              </a:ext>
            </a:extLst>
          </p:cNvPr>
          <p:cNvSpPr txBox="1"/>
          <p:nvPr/>
        </p:nvSpPr>
        <p:spPr>
          <a:xfrm>
            <a:off x="2917479" y="2371434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8CF01B0-F006-4E61-9FEB-0F980813E510}"/>
              </a:ext>
            </a:extLst>
          </p:cNvPr>
          <p:cNvCxnSpPr>
            <a:cxnSpLocks/>
          </p:cNvCxnSpPr>
          <p:nvPr/>
        </p:nvCxnSpPr>
        <p:spPr>
          <a:xfrm flipV="1">
            <a:off x="8273886" y="2512198"/>
            <a:ext cx="4320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9E55250-18E8-4658-906E-3A0538A4AAD5}"/>
              </a:ext>
            </a:extLst>
          </p:cNvPr>
          <p:cNvSpPr txBox="1"/>
          <p:nvPr/>
        </p:nvSpPr>
        <p:spPr>
          <a:xfrm>
            <a:off x="8288784" y="2296754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80px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2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205259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503742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3"/>
              </a:rPr>
              <a:t>https://www.w3schools.com/css/css_padding.asp</a:t>
            </a:r>
            <a:endParaRPr lang="ja-JP" altLang="en-US" sz="12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257521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64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55976" y="2283718"/>
            <a:ext cx="4572000" cy="473576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283968" y="2859782"/>
            <a:ext cx="486913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 (Cascading Style Sheet)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及如何使用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(How to use)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高與寬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(Height &amp; Width)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高與寬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(Height &amp; Width)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18640" y="1586057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設定元素的高與寬。不包含邊框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(border)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，外距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(margin)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，與內距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(padding)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539552" y="2283718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400px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1870086"/>
            <a:ext cx="3589983" cy="160656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631" y="3531814"/>
            <a:ext cx="3600400" cy="16037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539552" y="4010501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ja-JP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70%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4860032" y="2616109"/>
            <a:ext cx="0" cy="79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4860032" y="2886958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>
            <a:off x="5724128" y="4259933"/>
            <a:ext cx="0" cy="793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5724128" y="4530782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 rot="16200000">
            <a:off x="3938086" y="1757362"/>
            <a:ext cx="0" cy="1584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3699880" y="2545576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400px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3C9976A9-FF41-4ADA-93B3-CD110CFF606B}"/>
              </a:ext>
            </a:extLst>
          </p:cNvPr>
          <p:cNvCxnSpPr>
            <a:cxnSpLocks/>
          </p:cNvCxnSpPr>
          <p:nvPr/>
        </p:nvCxnSpPr>
        <p:spPr>
          <a:xfrm rot="16200000">
            <a:off x="4406086" y="2947178"/>
            <a:ext cx="0" cy="2520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3FD5BF1-D275-4918-A373-A90EE3DB1923}"/>
              </a:ext>
            </a:extLst>
          </p:cNvPr>
          <p:cNvSpPr txBox="1"/>
          <p:nvPr/>
        </p:nvSpPr>
        <p:spPr>
          <a:xfrm>
            <a:off x="4178944" y="4207177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70%</a:t>
            </a:r>
            <a:endParaRPr kumimoji="1" lang="ja-JP" altLang="en-US" sz="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0" name="直線コネクタ 19"/>
          <p:cNvCxnSpPr/>
          <p:nvPr/>
        </p:nvCxnSpPr>
        <p:spPr>
          <a:xfrm>
            <a:off x="3165541" y="4109858"/>
            <a:ext cx="3514146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3144948" y="4014449"/>
            <a:ext cx="0" cy="323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6699142" y="4014449"/>
            <a:ext cx="0" cy="323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336444" y="1129796"/>
            <a:ext cx="3672408" cy="615374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36444" y="1428279"/>
            <a:ext cx="36724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4"/>
              </a:rPr>
              <a:t>https://www.w3schools.com/css/css_dimension.asp</a:t>
            </a:r>
            <a:endParaRPr lang="ja-JP" altLang="en-US" sz="12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449847" y="1182058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2012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顯示類型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(Display &amp; Visibility)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顯示類型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(Display &amp; Visibility)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95946" y="1808961"/>
            <a:ext cx="576064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Hi! Welcome to Lecture 4 of Web Development.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In this lecture, we will introduce 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span </a:t>
            </a:r>
            <a:r>
              <a:rPr lang="en-US" altLang="zh-TW" sz="8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800" b="1" dirty="0">
                <a:solidFill>
                  <a:srgbClr val="CE9178"/>
                </a:solidFill>
                <a:latin typeface="Consolas" panose="020B0609020204030204" pitchFamily="49" charset="0"/>
              </a:rPr>
              <a:t>"blue-border"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inline element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span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. This is an element that will not start a newline.</a:t>
            </a:r>
            <a:endParaRPr lang="en-US" altLang="ja-JP" sz="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8262" y="1562041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行列元素 </a:t>
            </a:r>
            <a:r>
              <a:rPr kumimoji="1" lang="en-US" altLang="zh-TW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inline element)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03072" y="2942666"/>
            <a:ext cx="2021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zh-TW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區塊元素 </a:t>
            </a:r>
            <a:r>
              <a:rPr kumimoji="1" lang="en-US" altLang="zh-TW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block element)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385025"/>
            <a:ext cx="4104456" cy="55675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" name="正方形/長方形 13"/>
          <p:cNvSpPr/>
          <p:nvPr/>
        </p:nvSpPr>
        <p:spPr>
          <a:xfrm>
            <a:off x="300756" y="3195549"/>
            <a:ext cx="5741890" cy="70788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Hi! Welcome to Lecture 4 of Web Development.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In this lecture, we will introduce 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div </a:t>
            </a:r>
            <a:r>
              <a:rPr lang="en-US" altLang="zh-TW" sz="800" b="1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800" b="1" dirty="0">
                <a:solidFill>
                  <a:srgbClr val="CE9178"/>
                </a:solidFill>
                <a:latin typeface="Consolas" panose="020B0609020204030204" pitchFamily="49" charset="0"/>
              </a:rPr>
              <a:t>"blue-border"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b="1" dirty="0">
                <a:solidFill>
                  <a:srgbClr val="D4D4D4"/>
                </a:solidFill>
                <a:latin typeface="Consolas" panose="020B0609020204030204" pitchFamily="49" charset="0"/>
              </a:rPr>
              <a:t>inline element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zh-TW" sz="800" b="1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zh-TW" sz="800" b="1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zh-TW" sz="800" dirty="0">
                <a:solidFill>
                  <a:srgbClr val="D4D4D4"/>
                </a:solidFill>
                <a:latin typeface="Consolas" panose="020B0609020204030204" pitchFamily="49" charset="0"/>
              </a:rPr>
              <a:t>. This is an element that will not start a newline.</a:t>
            </a:r>
            <a:endParaRPr lang="en-US" altLang="ja-JP" sz="8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66" y="3745440"/>
            <a:ext cx="4060030" cy="9865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295946" y="3938747"/>
            <a:ext cx="4142481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ex) </a:t>
            </a:r>
            <a:r>
              <a:rPr kumimoji="1" lang="en-US" altLang="ja-JP" sz="11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div / h1-h6 / p / form / header / footer / section</a:t>
            </a:r>
            <a:endParaRPr kumimoji="1" lang="ja-JP" altLang="en-US" sz="11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5946" y="2544448"/>
            <a:ext cx="1534394" cy="261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</a:rPr>
              <a:t>ex) </a:t>
            </a:r>
            <a:r>
              <a:rPr kumimoji="1" lang="en-US" altLang="ja-JP" sz="1100" b="1" dirty="0">
                <a:latin typeface="Meiryo UI" panose="020B0604030504040204" pitchFamily="50" charset="-128"/>
                <a:ea typeface="Meiryo UI" panose="020B0604030504040204" pitchFamily="50" charset="-128"/>
              </a:rPr>
              <a:t>span / a / </a:t>
            </a:r>
            <a:r>
              <a:rPr kumimoji="1" lang="en-US" altLang="ja-JP" sz="1100" b="1" dirty="0" err="1">
                <a:latin typeface="Meiryo UI" panose="020B0604030504040204" pitchFamily="50" charset="-128"/>
                <a:ea typeface="Meiryo UI" panose="020B0604030504040204" pitchFamily="50" charset="-128"/>
              </a:rPr>
              <a:t>img</a:t>
            </a:r>
            <a:endParaRPr kumimoji="1" lang="ja-JP" altLang="en-US" sz="1100" b="1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5469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顯示類型 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(Display &amp; Visibility)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顯示類型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(Display &amp; Visibility)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940152" y="1184514"/>
            <a:ext cx="3048905" cy="467544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933928" y="1389408"/>
            <a:ext cx="324153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>
                <a:hlinkClick r:id="rId2"/>
              </a:rPr>
              <a:t>https://www.w3schools.com/css/css_display_visibility.asp</a:t>
            </a:r>
            <a:endParaRPr lang="ja-JP" altLang="en-US" sz="8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940152" y="1181167"/>
            <a:ext cx="12073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1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1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2440689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block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198262" y="1562041"/>
            <a:ext cx="2662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Display {block/inline/inline-block}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058" y="2440689"/>
            <a:ext cx="3302757" cy="80254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43366" y="1840090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inline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19" y="1844611"/>
            <a:ext cx="3545699" cy="4809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3419" y="3358345"/>
            <a:ext cx="3734805" cy="73956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3358345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display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none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198261" y="4060760"/>
            <a:ext cx="20585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Visibility {visible/hidden}</a:t>
            </a:r>
            <a:endParaRPr kumimoji="1" lang="ja-JP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354582" y="4391288"/>
            <a:ext cx="2232248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D7BA7D"/>
                </a:solidFill>
                <a:latin typeface="Consolas" panose="020B0609020204030204" pitchFamily="49" charset="0"/>
              </a:rPr>
              <a:t>span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visibility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ja-JP" alt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　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170" y="4374165"/>
            <a:ext cx="3960440" cy="49194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4323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邊界溢出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(Overflow)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邊界溢出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(Overflow)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1734493"/>
            <a:ext cx="3672408" cy="656116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246340" y="2005600"/>
            <a:ext cx="31353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hlinkClick r:id="rId2"/>
              </a:rPr>
              <a:t>https://www.w3schools.com/css/css_overflow.asp</a:t>
            </a:r>
            <a:endParaRPr lang="ja-JP" altLang="en-US" sz="10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254750" y="1759379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251520" y="1653552"/>
            <a:ext cx="223224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background-color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powderblue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width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200px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height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50px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visible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1410077"/>
            <a:ext cx="2162175" cy="13049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71332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" y="3321918"/>
            <a:ext cx="2047875" cy="76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706" y="3321918"/>
            <a:ext cx="2171700" cy="74295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2265706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scroll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4586098" y="2966673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auto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823" y="3326354"/>
            <a:ext cx="2152650" cy="68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6874660" y="2972325"/>
            <a:ext cx="1484773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overflow-x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hidden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overflow-y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scroll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846" y="3431269"/>
            <a:ext cx="2152650" cy="685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448109" y="411249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溢出部分隱藏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843808" y="41005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卷軸功能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5010196" y="401215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卷軸自動設定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7333664" y="4100573"/>
            <a:ext cx="10480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x/y</a:t>
            </a:r>
            <a:r>
              <a:rPr kumimoji="1" lang="zh-TW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個別設定</a:t>
            </a:r>
            <a:endParaRPr kumimoji="1" lang="ja-JP" altLang="en-US" sz="12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0820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深入探討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漂浮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(Float)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漂浮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(Float)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5220072" y="4083918"/>
            <a:ext cx="3672408" cy="720080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0AE3C7C-7B12-4879-8340-4A8875E3E111}"/>
              </a:ext>
            </a:extLst>
          </p:cNvPr>
          <p:cNvSpPr/>
          <p:nvPr/>
        </p:nvSpPr>
        <p:spPr>
          <a:xfrm>
            <a:off x="5325064" y="4382401"/>
            <a:ext cx="35674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https://www.w3schools.com/css/css_float.asp</a:t>
            </a:r>
            <a:endParaRPr lang="ja-JP" altLang="en-US" sz="12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0617BC58-2D4D-40AA-A589-B74919EEDB83}"/>
              </a:ext>
            </a:extLst>
          </p:cNvPr>
          <p:cNvSpPr txBox="1"/>
          <p:nvPr/>
        </p:nvSpPr>
        <p:spPr>
          <a:xfrm>
            <a:off x="5333475" y="4136180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■ </a:t>
            </a:r>
            <a:r>
              <a:rPr kumimoji="1" lang="en-US" altLang="ja-JP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Demo!</a:t>
            </a:r>
            <a:endParaRPr kumimoji="1" lang="ja-JP" altLang="en-US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179512" y="1625348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right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DA901E3-416A-4E8F-9D63-4C74007468D8}"/>
              </a:ext>
            </a:extLst>
          </p:cNvPr>
          <p:cNvSpPr/>
          <p:nvPr/>
        </p:nvSpPr>
        <p:spPr>
          <a:xfrm>
            <a:off x="179511" y="3435846"/>
            <a:ext cx="1484773" cy="230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9CDCFE"/>
                </a:solidFill>
                <a:latin typeface="Consolas" panose="020B0609020204030204" pitchFamily="49" charset="0"/>
              </a:rPr>
              <a:t>float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altLang="ja-JP" sz="900" dirty="0">
                <a:solidFill>
                  <a:srgbClr val="CE9178"/>
                </a:solidFill>
                <a:latin typeface="Consolas" panose="020B0609020204030204" pitchFamily="49" charset="0"/>
              </a:rPr>
              <a:t>left</a:t>
            </a:r>
            <a:r>
              <a:rPr lang="en-US" altLang="ja-JP" sz="9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" name="正方形/長方形 1"/>
          <p:cNvSpPr/>
          <p:nvPr/>
        </p:nvSpPr>
        <p:spPr>
          <a:xfrm>
            <a:off x="1907704" y="1494802"/>
            <a:ext cx="2952328" cy="17250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3765483" y="1565727"/>
            <a:ext cx="1025697" cy="93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799936" y="186586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float: right</a:t>
            </a:r>
            <a:endParaRPr kumimoji="1" lang="ja-JP" altLang="en-US" sz="1400" dirty="0"/>
          </a:p>
        </p:txBody>
      </p:sp>
      <p:sp>
        <p:nvSpPr>
          <p:cNvPr id="14" name="正方形/長方形 13"/>
          <p:cNvSpPr/>
          <p:nvPr/>
        </p:nvSpPr>
        <p:spPr>
          <a:xfrm>
            <a:off x="1975808" y="1612097"/>
            <a:ext cx="17215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1975808" y="1915138"/>
            <a:ext cx="63512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2679036" y="1916728"/>
            <a:ext cx="101759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/>
        </p:nvSpPr>
        <p:spPr>
          <a:xfrm>
            <a:off x="1975808" y="2226794"/>
            <a:ext cx="144406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/>
        </p:nvSpPr>
        <p:spPr>
          <a:xfrm>
            <a:off x="3521515" y="2230455"/>
            <a:ext cx="139536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/>
        </p:nvSpPr>
        <p:spPr>
          <a:xfrm>
            <a:off x="1975808" y="2551583"/>
            <a:ext cx="28153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975808" y="2872711"/>
            <a:ext cx="216414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1907704" y="3323064"/>
            <a:ext cx="2952328" cy="17250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960617" y="3379061"/>
            <a:ext cx="1025697" cy="933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040583" y="3691997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float: left</a:t>
            </a:r>
            <a:endParaRPr kumimoji="1" lang="ja-JP" altLang="en-US" sz="1400" dirty="0"/>
          </a:p>
        </p:txBody>
      </p:sp>
      <p:sp>
        <p:nvSpPr>
          <p:cNvPr id="29" name="正方形/長方形 28"/>
          <p:cNvSpPr/>
          <p:nvPr/>
        </p:nvSpPr>
        <p:spPr>
          <a:xfrm>
            <a:off x="3069608" y="3427429"/>
            <a:ext cx="17215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3069608" y="3730470"/>
            <a:ext cx="63512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3772836" y="3732060"/>
            <a:ext cx="1017595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3069608" y="4042126"/>
            <a:ext cx="144406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602538" y="4048665"/>
            <a:ext cx="139536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1975808" y="4378715"/>
            <a:ext cx="2815372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1987536" y="4693729"/>
            <a:ext cx="2164144" cy="2308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7876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61071" y="2283718"/>
            <a:ext cx="5076056" cy="473576"/>
          </a:xfrm>
        </p:spPr>
        <p:txBody>
          <a:bodyPr/>
          <a:lstStyle/>
          <a:p>
            <a:r>
              <a:rPr lang="ja-JP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響應式網頁與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609143" y="2789940"/>
            <a:ext cx="4427984" cy="64807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(Responsive Web Design) / Bootstrap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0718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響應式網頁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(Responsive Web Design)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20" y="1570315"/>
            <a:ext cx="676875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可以依據使用者使用的裝置或螢幕大小而自動改變版面配置的網頁。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(e.g.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手機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平板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筆電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顯示器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遊戲機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11" y="2211710"/>
            <a:ext cx="4085791" cy="211737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958486"/>
            <a:ext cx="1243439" cy="204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ボックス 4"/>
          <p:cNvSpPr txBox="1"/>
          <p:nvPr/>
        </p:nvSpPr>
        <p:spPr>
          <a:xfrm>
            <a:off x="75730" y="4319433"/>
            <a:ext cx="16193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hlinkClick r:id="rId4"/>
              </a:rPr>
              <a:t>https://dribbble.com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2323" y="1950100"/>
            <a:ext cx="33055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範例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自動網格排版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漢堡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Menu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11710"/>
            <a:ext cx="4032448" cy="212753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601373" y="1950100"/>
            <a:ext cx="330552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範例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2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591" y="2948725"/>
            <a:ext cx="1214532" cy="2045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テキスト ボックス 13"/>
          <p:cNvSpPr txBox="1"/>
          <p:nvPr/>
        </p:nvSpPr>
        <p:spPr>
          <a:xfrm>
            <a:off x="4747044" y="4329086"/>
            <a:ext cx="18101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Meiryo UI" panose="020B0604030504040204" pitchFamily="50" charset="-128"/>
                <a:ea typeface="Meiryo UI" panose="020B0604030504040204" pitchFamily="50" charset="-128"/>
                <a:hlinkClick r:id="rId7"/>
              </a:rPr>
              <a:t>https://klientboost.com</a:t>
            </a:r>
            <a:endParaRPr kumimoji="1" lang="ja-JP" altLang="en-US" sz="11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004048" y="1248359"/>
            <a:ext cx="4032448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ja-JP" sz="800" dirty="0"/>
              <a:t>Ref: </a:t>
            </a:r>
            <a:r>
              <a:rPr lang="en-US" altLang="ja-JP" sz="800" dirty="0">
                <a:hlinkClick r:id="rId8"/>
              </a:rPr>
              <a:t>https://www.invisionapp.com/inside-design/examples-responsive-web-design/</a:t>
            </a:r>
            <a:endParaRPr lang="ja-JP" altLang="en-US" sz="800" dirty="0"/>
          </a:p>
        </p:txBody>
      </p:sp>
    </p:spTree>
    <p:extLst>
      <p:ext uri="{BB962C8B-B14F-4D97-AF65-F5344CB8AC3E}">
        <p14:creationId xmlns:p14="http://schemas.microsoft.com/office/powerpoint/2010/main" val="24828123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en-US" altLang="ko-K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Bootstrap Introduction</a:t>
            </a:r>
          </a:p>
        </p:txBody>
      </p:sp>
    </p:spTree>
    <p:extLst>
      <p:ext uri="{BB962C8B-B14F-4D97-AF65-F5344CB8AC3E}">
        <p14:creationId xmlns:p14="http://schemas.microsoft.com/office/powerpoint/2010/main" val="4191607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4499992" y="3911302"/>
            <a:ext cx="3672408" cy="676672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來自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Twitter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的開源軟體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20" y="1515874"/>
            <a:ext cx="482453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目前最受歡迎的前端元件庫，可以用來快速建構響應式，手機友善的網頁。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106230"/>
            <a:ext cx="3762645" cy="265761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正方形/長方形 15"/>
          <p:cNvSpPr/>
          <p:nvPr/>
        </p:nvSpPr>
        <p:spPr>
          <a:xfrm>
            <a:off x="2339752" y="4746863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3"/>
              </a:rPr>
              <a:t>https://getbootstrap.com/</a:t>
            </a:r>
            <a:endParaRPr lang="ja-JP" altLang="en-US" sz="1200" dirty="0"/>
          </a:p>
        </p:txBody>
      </p:sp>
      <p:sp>
        <p:nvSpPr>
          <p:cNvPr id="17" name="正方形/長方形 16"/>
          <p:cNvSpPr/>
          <p:nvPr/>
        </p:nvSpPr>
        <p:spPr>
          <a:xfrm>
            <a:off x="4576589" y="4225756"/>
            <a:ext cx="345638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4"/>
              </a:rPr>
              <a:t>https://getbootstrap.com/docs/4.3/about/translations/</a:t>
            </a:r>
            <a:endParaRPr lang="ja-JP" altLang="en-US" sz="1100" dirty="0"/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92512" y="1851670"/>
            <a:ext cx="143948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首頁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474079" y="3964146"/>
            <a:ext cx="233475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4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的其他語言翻譯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2" name="四角形: 角を丸くする 17">
            <a:extLst>
              <a:ext uri="{FF2B5EF4-FFF2-40B4-BE49-F238E27FC236}">
                <a16:creationId xmlns:a16="http://schemas.microsoft.com/office/drawing/2014/main" id="{CD56D231-6803-4EE9-BA36-F5416355636D}"/>
              </a:ext>
            </a:extLst>
          </p:cNvPr>
          <p:cNvSpPr/>
          <p:nvPr/>
        </p:nvSpPr>
        <p:spPr>
          <a:xfrm>
            <a:off x="4501057" y="3202190"/>
            <a:ext cx="3672408" cy="531296"/>
          </a:xfrm>
          <a:prstGeom prst="roundRect">
            <a:avLst>
              <a:gd name="adj" fmla="val 860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501057" y="3231132"/>
            <a:ext cx="3114726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(n.)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拔靴帶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/(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電腦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啟動程式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                       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(v.)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引導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幫助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794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如何使用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51519" y="1534970"/>
            <a:ext cx="4824536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&lt;head&gt;&lt;/head&gt;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中加入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檔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&lt;body&gt;&lt;/body&gt;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的最後加入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檔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符合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HTML5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格式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定義響應式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meta tag</a:t>
            </a: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706128" y="4734087"/>
            <a:ext cx="43604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2"/>
              </a:rPr>
              <a:t>https://getbootstrap.com/docs/4.3/getting-started/introduction/</a:t>
            </a:r>
            <a:endParaRPr lang="ja-JP" altLang="en-US" sz="12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78" y="1803569"/>
            <a:ext cx="4152219" cy="467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78" y="2492421"/>
            <a:ext cx="2592288" cy="15008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339752" y="2245496"/>
            <a:ext cx="432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</a:t>
            </a:r>
            <a:endParaRPr kumimoji="1" lang="ja-JP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762739" y="1913987"/>
            <a:ext cx="36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使用網路上的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CSS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  </a:t>
            </a:r>
            <a:r>
              <a:rPr kumimoji="1" lang="en-US" altLang="ja-JP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※</a:t>
            </a:r>
            <a:r>
              <a:rPr kumimoji="1" lang="zh-TW" altLang="en-US" sz="1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需要有網路環境</a:t>
            </a:r>
            <a:endParaRPr kumimoji="1" lang="ja-JP" altLang="en-US" sz="1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3212158" y="2424150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 CSS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  <a:endParaRPr kumimoji="1" lang="ja-JP" altLang="en-US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82" y="3138227"/>
            <a:ext cx="3051139" cy="458818"/>
          </a:xfrm>
          <a:prstGeom prst="rect">
            <a:avLst/>
          </a:prstGeom>
        </p:spPr>
      </p:pic>
      <p:sp>
        <p:nvSpPr>
          <p:cNvPr id="30" name="テキスト ボックス 29"/>
          <p:cNvSpPr txBox="1"/>
          <p:nvPr/>
        </p:nvSpPr>
        <p:spPr>
          <a:xfrm>
            <a:off x="3683746" y="3297888"/>
            <a:ext cx="2376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使用網路上或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kumimoji="1" lang="zh-TW" altLang="en-US" sz="1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  <a:endParaRPr kumimoji="1" lang="ja-JP" altLang="en-US" sz="1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78" y="3990544"/>
            <a:ext cx="1031994" cy="145124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17" y="4483495"/>
            <a:ext cx="4898266" cy="21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3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何謂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Cascading Style Sheet</a:t>
            </a:r>
          </a:p>
        </p:txBody>
      </p:sp>
    </p:spTree>
    <p:extLst>
      <p:ext uri="{BB962C8B-B14F-4D97-AF65-F5344CB8AC3E}">
        <p14:creationId xmlns:p14="http://schemas.microsoft.com/office/powerpoint/2010/main" val="3183024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如何使用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6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143335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Starter Template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323528" y="1831925"/>
            <a:ext cx="6480720" cy="280076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lang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en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Required meta tags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charset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"utf-8"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meta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"viewport"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content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"width=device-width, initial-scale=1, shrink-to-fit=no"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Bootstrap CSS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"https://stackpath.bootstrapcdn.com/bootstrap/4.3.1/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/bootstrap.min.css"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title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Optional JavaScript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jQuery first, then Popper.js, then Bootstrap JS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"https://code.jquery.com/jquery-3.3.1.slim.min.js"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"https://cdnjs.cloudflare.com/ajax/libs/popper.js/1.14.7/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umd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/popper.min.js"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"https://stackpath.bootstrapcdn.com/bootstrap/4.3.1/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/bootstrap.min.js"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html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803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01752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Responsive Web Design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無任何樣式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0" y="1958191"/>
            <a:ext cx="3853017" cy="160744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95686"/>
            <a:ext cx="3744416" cy="137766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3538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 err="1"/>
              <a:t>Jumbotron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5284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Jumbotron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大屏幕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en-US" altLang="zh-TW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Jumbotron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050" y="1532612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用於展示醒目資訊的大平板。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2859782"/>
            <a:ext cx="3177820" cy="192828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正方形/長方形 9"/>
          <p:cNvSpPr/>
          <p:nvPr/>
        </p:nvSpPr>
        <p:spPr>
          <a:xfrm>
            <a:off x="359024" y="1794222"/>
            <a:ext cx="8605464" cy="95410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jumbotron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"display-4"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Hello, world!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"lead"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This is a simple hero unit, a simple </a:t>
            </a:r>
            <a:r>
              <a:rPr lang="en-US" altLang="ja-JP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jumbotron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-style component for calling extra attention to featured content or information.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hr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"my-4"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It uses utility classes for typography and spacing to space content out within the larger container.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 btn-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lg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role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"button"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Learn more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23" y="3026459"/>
            <a:ext cx="4489003" cy="16731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8" name="直線矢印コネクタ 7"/>
          <p:cNvCxnSpPr/>
          <p:nvPr/>
        </p:nvCxnSpPr>
        <p:spPr>
          <a:xfrm flipH="1">
            <a:off x="2123728" y="2748329"/>
            <a:ext cx="72008" cy="230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7452320" y="4788071"/>
            <a:ext cx="11897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>
                <a:hlinkClick r:id="rId4"/>
              </a:rPr>
              <a:t>https://github.com</a:t>
            </a:r>
            <a:endParaRPr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73361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大屏幕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23355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Jumbotron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Jumbotron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基本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Jumbotron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4" y="1984653"/>
            <a:ext cx="3744416" cy="1377663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6571901" y="3389683"/>
            <a:ext cx="1816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hlinkClick r:id="rId3"/>
              </a:rPr>
              <a:t>.display-4</a:t>
            </a:r>
            <a:r>
              <a:rPr kumimoji="1" lang="zh-TW" altLang="en-US" sz="1200" dirty="0"/>
              <a:t> </a:t>
            </a:r>
            <a:r>
              <a:rPr kumimoji="1" lang="en-US" altLang="ja-JP" sz="1200" dirty="0"/>
              <a:t>/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.</a:t>
            </a:r>
            <a:r>
              <a:rPr kumimoji="1" lang="en-US" altLang="ja-JP" sz="1200" dirty="0">
                <a:hlinkClick r:id="rId4"/>
              </a:rPr>
              <a:t>lead</a:t>
            </a:r>
            <a:r>
              <a:rPr kumimoji="1" lang="zh-TW" altLang="en-US" sz="1200" dirty="0"/>
              <a:t> </a:t>
            </a:r>
            <a:r>
              <a:rPr kumimoji="1" lang="en-US" altLang="ja-JP" sz="1200" dirty="0"/>
              <a:t>/</a:t>
            </a:r>
            <a:r>
              <a:rPr kumimoji="1" lang="zh-TW" altLang="en-US" sz="1200" dirty="0"/>
              <a:t> </a:t>
            </a:r>
            <a:r>
              <a:rPr kumimoji="1" lang="en-US" altLang="zh-TW" sz="1200" dirty="0"/>
              <a:t>.</a:t>
            </a:r>
            <a:r>
              <a:rPr kumimoji="1" lang="en-US" altLang="ja-JP" sz="1200" dirty="0">
                <a:hlinkClick r:id="rId5"/>
              </a:rPr>
              <a:t>my-4</a:t>
            </a:r>
            <a:endParaRPr kumimoji="1" lang="ja-JP" altLang="en-US" sz="1200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6016" y="1958768"/>
            <a:ext cx="3672408" cy="14097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1225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4079645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ko-KR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Buttons</a:t>
            </a:r>
          </a:p>
        </p:txBody>
      </p:sp>
      <p:sp>
        <p:nvSpPr>
          <p:cNvPr id="10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按鈕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(Buttons)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050" y="1532612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提供了多種顏色及樣式的按鈕，可以讓使用者自由搭配。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82" y="2108464"/>
            <a:ext cx="3744416" cy="177528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370824" y="3923648"/>
            <a:ext cx="387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00" dirty="0"/>
              <a:t>可以適用在</a:t>
            </a:r>
            <a:r>
              <a:rPr kumimoji="1" lang="en-US" altLang="zh-TW" sz="1100" dirty="0"/>
              <a:t>&lt;button&gt; </a:t>
            </a:r>
            <a:r>
              <a:rPr kumimoji="1" lang="zh-TW" altLang="en-US" sz="1100" dirty="0"/>
              <a:t>或 </a:t>
            </a:r>
            <a:r>
              <a:rPr kumimoji="1" lang="en-US" altLang="zh-TW" sz="1100" dirty="0"/>
              <a:t>&lt;a&gt;</a:t>
            </a:r>
            <a:r>
              <a:rPr kumimoji="1" lang="zh-TW" altLang="en-US" sz="1100" dirty="0"/>
              <a:t>等元素上，外觀將變為上圖所示</a:t>
            </a:r>
            <a:endParaRPr kumimoji="1" lang="ja-JP" altLang="en-US" sz="11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r="19204"/>
          <a:stretch/>
        </p:blipFill>
        <p:spPr>
          <a:xfrm>
            <a:off x="4365905" y="2108464"/>
            <a:ext cx="3816424" cy="173269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338369" y="1862168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基本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Button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268378" y="1870937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外緣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Button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1364603" y="1858155"/>
            <a:ext cx="1476672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373210" y="1870937"/>
            <a:ext cx="2129995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btn-outline-primary"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92248" y="4326364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改變大小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1137316" y="4341325"/>
            <a:ext cx="1944216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 btn-</a:t>
            </a:r>
            <a:r>
              <a:rPr lang="en-US" altLang="ja-JP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lg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96503" y="4673203"/>
            <a:ext cx="110483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改變屬性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1141571" y="4688164"/>
            <a:ext cx="2062278" cy="21544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"btn btn-primary btn-block"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10" y="4265781"/>
            <a:ext cx="871388" cy="31636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710" y="4673203"/>
            <a:ext cx="5098340" cy="2762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正方形/長方形 30"/>
          <p:cNvSpPr/>
          <p:nvPr/>
        </p:nvSpPr>
        <p:spPr>
          <a:xfrm>
            <a:off x="5815578" y="1163528"/>
            <a:ext cx="33752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dirty="0">
                <a:hlinkClick r:id="rId6"/>
              </a:rPr>
              <a:t>https://getbootstrap.com/docs/4.3/components/buttons/</a:t>
            </a:r>
            <a:endParaRPr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33089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按鈕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402564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為按鈕加上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Buttons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預設按鈕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&lt;button&gt;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或連結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&lt;a&gt;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4653887" y="1637113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樣式的按鈕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2"/>
          <a:srcRect r="29412"/>
          <a:stretch/>
        </p:blipFill>
        <p:spPr>
          <a:xfrm>
            <a:off x="114311" y="1985955"/>
            <a:ext cx="2592288" cy="14097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943561"/>
            <a:ext cx="162620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6" name="直線矢印コネクタ 5"/>
          <p:cNvCxnSpPr/>
          <p:nvPr/>
        </p:nvCxnSpPr>
        <p:spPr>
          <a:xfrm flipH="1" flipV="1">
            <a:off x="323528" y="2931790"/>
            <a:ext cx="72008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96077" y="3496414"/>
            <a:ext cx="779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Consolas" panose="020B0609020204030204" pitchFamily="49" charset="0"/>
                <a:cs typeface="Consolas" panose="020B0609020204030204" pitchFamily="49" charset="0"/>
              </a:rPr>
              <a:t>&lt;a&gt;&lt;/a&gt;</a:t>
            </a:r>
            <a:endParaRPr kumimoji="1" lang="ja-JP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1410455" y="2323423"/>
            <a:ext cx="2369457" cy="1590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2329016" y="3203617"/>
            <a:ext cx="505034" cy="77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矢印コネクタ 18"/>
          <p:cNvCxnSpPr>
            <a:stCxn id="22" idx="3"/>
          </p:cNvCxnSpPr>
          <p:nvPr/>
        </p:nvCxnSpPr>
        <p:spPr>
          <a:xfrm flipV="1">
            <a:off x="2632557" y="4014836"/>
            <a:ext cx="211251" cy="37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テキスト ボックス 21"/>
          <p:cNvSpPr txBox="1"/>
          <p:nvPr/>
        </p:nvSpPr>
        <p:spPr>
          <a:xfrm>
            <a:off x="1003585" y="3913458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Consolas" panose="020B0609020204030204" pitchFamily="49" charset="0"/>
                <a:cs typeface="Consolas" panose="020B0609020204030204" pitchFamily="49" charset="0"/>
              </a:rPr>
              <a:t>&lt;button&gt;&lt;/button&gt;</a:t>
            </a:r>
            <a:endParaRPr kumimoji="1" lang="ja-JP" alt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268" y="1943561"/>
            <a:ext cx="2893027" cy="14081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906" y="1943560"/>
            <a:ext cx="145228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66495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Grid System</a:t>
            </a:r>
          </a:p>
        </p:txBody>
      </p:sp>
    </p:spTree>
    <p:extLst>
      <p:ext uri="{BB962C8B-B14F-4D97-AF65-F5344CB8AC3E}">
        <p14:creationId xmlns:p14="http://schemas.microsoft.com/office/powerpoint/2010/main" val="3446888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網格系統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將瀏覽器畫面分成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12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格，藉此來自動編排網頁方塊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70563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971600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2373674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正方形/長方形 19"/>
          <p:cNvSpPr/>
          <p:nvPr/>
        </p:nvSpPr>
        <p:spPr>
          <a:xfrm>
            <a:off x="3775748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177822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579896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1672637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3074711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4476785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5878859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7280933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7953398" y="2571750"/>
            <a:ext cx="648072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270563" y="3147814"/>
            <a:ext cx="4153255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4476784" y="3147814"/>
            <a:ext cx="2751183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7280932" y="3147814"/>
            <a:ext cx="1320537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270563" y="3728664"/>
            <a:ext cx="5528849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878859" y="3723878"/>
            <a:ext cx="2727853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右中かっこ 2"/>
          <p:cNvSpPr/>
          <p:nvPr/>
        </p:nvSpPr>
        <p:spPr>
          <a:xfrm rot="16200000" flipV="1">
            <a:off x="4295959" y="-1744034"/>
            <a:ext cx="233673" cy="825387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957985" y="1929320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總共</a:t>
            </a:r>
            <a:r>
              <a:rPr kumimoji="1" lang="en-US" altLang="zh-TW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12</a:t>
            </a:r>
            <a:r>
              <a:rPr kumimoji="1" lang="zh-TW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格</a:t>
            </a:r>
            <a:endParaRPr kumimoji="1" lang="ja-JP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正方形/長方形 47"/>
          <p:cNvSpPr/>
          <p:nvPr/>
        </p:nvSpPr>
        <p:spPr>
          <a:xfrm>
            <a:off x="297045" y="4299942"/>
            <a:ext cx="8304424" cy="43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endParaRPr kumimoji="1" lang="ja-JP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497622" y="1932318"/>
            <a:ext cx="34069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hlinkClick r:id="rId2"/>
              </a:rPr>
              <a:t>https://getbootstrap.com/docs/4.3/layout/grid/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2595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是為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添加樣式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字型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間距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顏色等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的一種專用語言。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62207" y="3935256"/>
            <a:ext cx="132947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en-US" altLang="ja-JP" sz="600" dirty="0">
                <a:hlinkClick r:id="rId2"/>
              </a:rPr>
              <a:t>https://commons.wikimedia.org/wiki/File:CSS3_and_HTML5_logos_and_wordmarks.svg</a:t>
            </a:r>
            <a:endParaRPr lang="ja-JP" altLang="en-US" sz="600" b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FF9D0E-BE8B-4215-8E6E-875EDA6F5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83718"/>
            <a:ext cx="1152128" cy="16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20">
            <a:extLst>
              <a:ext uri="{FF2B5EF4-FFF2-40B4-BE49-F238E27FC236}">
                <a16:creationId xmlns:a16="http://schemas.microsoft.com/office/drawing/2014/main" id="{8C6EF968-0843-4E0A-8C65-36B398A20FAE}"/>
              </a:ext>
            </a:extLst>
          </p:cNvPr>
          <p:cNvSpPr txBox="1"/>
          <p:nvPr/>
        </p:nvSpPr>
        <p:spPr>
          <a:xfrm>
            <a:off x="630899" y="1880767"/>
            <a:ext cx="79208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Logo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4779FE5E-919A-42BE-B266-3B6386617A83}"/>
              </a:ext>
            </a:extLst>
          </p:cNvPr>
          <p:cNvSpPr txBox="1"/>
          <p:nvPr/>
        </p:nvSpPr>
        <p:spPr>
          <a:xfrm>
            <a:off x="1979712" y="1880767"/>
            <a:ext cx="108012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Example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8E556A4-E60F-4F60-90E1-0373E6655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088" y="2197895"/>
            <a:ext cx="2043487" cy="2668605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9AA3E73D-8621-42B8-A157-E9D3D336EF52}"/>
              </a:ext>
            </a:extLst>
          </p:cNvPr>
          <p:cNvSpPr txBox="1"/>
          <p:nvPr/>
        </p:nvSpPr>
        <p:spPr>
          <a:xfrm>
            <a:off x="4355976" y="1863412"/>
            <a:ext cx="43204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 ZEN GARDEN:</a:t>
            </a:r>
          </a:p>
          <a:p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 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一份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可以因為使用的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不同而有不一樣的外貌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BC9E626-0C3F-45DE-B172-69A290043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2419241"/>
            <a:ext cx="1795301" cy="100715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02EFFD9-AB6B-460E-918B-1DA94DE62460}"/>
              </a:ext>
            </a:extLst>
          </p:cNvPr>
          <p:cNvSpPr/>
          <p:nvPr/>
        </p:nvSpPr>
        <p:spPr>
          <a:xfrm>
            <a:off x="5868144" y="1909578"/>
            <a:ext cx="1354858" cy="1846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ja-JP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  <a:hlinkClick r:id="rId6"/>
              </a:rPr>
              <a:t>http://www.csszengarden.com/</a:t>
            </a:r>
            <a:endParaRPr lang="ja-JP" alt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E49F5DB-3F79-4F46-AD19-76ECF010F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2325077"/>
            <a:ext cx="2016224" cy="133942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F504761-7118-4068-94F3-3D48A4A17C9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86"/>
          <a:stretch/>
        </p:blipFill>
        <p:spPr>
          <a:xfrm>
            <a:off x="6929635" y="3767760"/>
            <a:ext cx="2016224" cy="122456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7BEA2658-D68A-45CD-85F8-187D95755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7510" y="3701222"/>
            <a:ext cx="1972312" cy="1357641"/>
          </a:xfrm>
          <a:prstGeom prst="rect">
            <a:avLst/>
          </a:prstGeom>
        </p:spPr>
      </p:pic>
      <p:sp>
        <p:nvSpPr>
          <p:cNvPr id="23" name="矢印: 右 22">
            <a:extLst>
              <a:ext uri="{FF2B5EF4-FFF2-40B4-BE49-F238E27FC236}">
                <a16:creationId xmlns:a16="http://schemas.microsoft.com/office/drawing/2014/main" id="{5D412AFA-4720-49C7-ACB3-98DB81DEB5FC}"/>
              </a:ext>
            </a:extLst>
          </p:cNvPr>
          <p:cNvSpPr/>
          <p:nvPr/>
        </p:nvSpPr>
        <p:spPr>
          <a:xfrm>
            <a:off x="6660232" y="2922818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36EFD882-B9CC-4AB4-B095-1185A0507077}"/>
              </a:ext>
            </a:extLst>
          </p:cNvPr>
          <p:cNvSpPr/>
          <p:nvPr/>
        </p:nvSpPr>
        <p:spPr>
          <a:xfrm rot="5400000">
            <a:off x="5475862" y="3488245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14E8412A-846F-4A40-88AE-A56169B6CB0C}"/>
              </a:ext>
            </a:extLst>
          </p:cNvPr>
          <p:cNvSpPr/>
          <p:nvPr/>
        </p:nvSpPr>
        <p:spPr>
          <a:xfrm rot="2700000">
            <a:off x="6560470" y="3492646"/>
            <a:ext cx="199527" cy="152988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0396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螢幕大小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38219"/>
            <a:ext cx="438568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內建五種螢幕大小設定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56129"/>
            <a:ext cx="7112907" cy="308435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7825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容器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14311" y="1563638"/>
            <a:ext cx="6401905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最基本的排版元素，網格系統必須定義在容器中才可以使用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寬度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/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留白會隨螢幕大小變化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altLang="zh-TW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container-fluid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佔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100%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寬度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2179981"/>
            <a:ext cx="4711232" cy="1359904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651870"/>
            <a:ext cx="4711232" cy="1398723"/>
          </a:xfrm>
          <a:prstGeom prst="rect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5692953" y="273986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</a:t>
            </a:r>
            <a:endParaRPr kumimoji="1" lang="ja-JP" altLang="en-US" sz="1400" dirty="0"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692953" y="4197342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container-fluid</a:t>
            </a:r>
            <a:endParaRPr kumimoji="1" lang="ja-JP" altLang="en-US" sz="1400" dirty="0"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012160" y="4799935"/>
            <a:ext cx="31863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4"/>
              </a:rPr>
              <a:t>https://getbootstrap.com/docs/4.3/layout/overview/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347138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列與行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(row and column)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4019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先定義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container -&gt;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再定義列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(row) -&gt; 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再定義該列有幾行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(column)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以及佔寬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012160" y="4799935"/>
            <a:ext cx="31863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2"/>
              </a:rPr>
              <a:t>https://getbootstrap.com/docs/4.3/layout/overview/</a:t>
            </a:r>
            <a:endParaRPr lang="ja-JP" altLang="en-US" sz="1050" dirty="0"/>
          </a:p>
        </p:txBody>
      </p:sp>
      <p:sp>
        <p:nvSpPr>
          <p:cNvPr id="16" name="正方形/長方形 15"/>
          <p:cNvSpPr/>
          <p:nvPr/>
        </p:nvSpPr>
        <p:spPr>
          <a:xfrm>
            <a:off x="262242" y="2001515"/>
            <a:ext cx="3816424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"container"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"col-sm-8 col-md-4"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.col-sm-8 col-md-4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"col-sm-4 col-md-2"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.col-sm-4 col-md-2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"col-sm-6 col-md-3"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.col-sm-6 col-md-3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"col-sm-6 col-md-3"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.col-sm-6 col-md-3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62" y="2085954"/>
            <a:ext cx="2667878" cy="5851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l="11594" r="11594"/>
          <a:stretch/>
        </p:blipFill>
        <p:spPr>
          <a:xfrm>
            <a:off x="4895528" y="3001839"/>
            <a:ext cx="3533057" cy="40053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481" y="3733107"/>
            <a:ext cx="4808839" cy="40898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4472825"/>
            <a:ext cx="8676456" cy="28695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895528" y="1846850"/>
            <a:ext cx="118702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Extra Small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4788024" y="2764628"/>
            <a:ext cx="7230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Small</a:t>
            </a: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3848933" y="3504346"/>
            <a:ext cx="118702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Medium</a:t>
            </a: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228883" y="4211215"/>
            <a:ext cx="73888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Large 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001678" y="4211215"/>
            <a:ext cx="126606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ja-JP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Extra-large</a:t>
            </a:r>
            <a:endParaRPr lang="en-US" altLang="zh-TW" sz="11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720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使用例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(SB Admin 2)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51520" y="1563638"/>
            <a:ext cx="2808312" cy="30469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Earnings (Monthly)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Pending Requests Card Example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"col-xl-3 col-md-6 mb-4"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"row"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Area Chart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"col-xl-8 col-lg-7"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 Pie Chart 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"col-xl-4 col-lg-5"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844980" y="4803998"/>
            <a:ext cx="32941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3"/>
              </a:rPr>
              <a:t>https://startbootstrap.com/previews/sb-admin-2/</a:t>
            </a:r>
            <a:endParaRPr lang="ja-JP" altLang="en-US" sz="11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144" y="1783629"/>
            <a:ext cx="3943856" cy="2495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1995686"/>
            <a:ext cx="1591217" cy="2070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0175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卡片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Cards</a:t>
            </a:r>
          </a:p>
        </p:txBody>
      </p:sp>
    </p:spTree>
    <p:extLst>
      <p:ext uri="{BB962C8B-B14F-4D97-AF65-F5344CB8AC3E}">
        <p14:creationId xmlns:p14="http://schemas.microsoft.com/office/powerpoint/2010/main" val="3049606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卡片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Cards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(Cards)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51520" y="1840169"/>
            <a:ext cx="5184576" cy="14927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 text-center"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"card-header"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Featured</a:t>
            </a: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"card-body"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"card-title"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Special title treatment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With supporting text below as a natural lead-in to additional content.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btn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-primary"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Go somewhere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"card-footer text-muted"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2 days ago</a:t>
            </a: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357912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卡片是一個簡單好用的容器，並提供許多客製化功能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940552"/>
            <a:ext cx="2798618" cy="126239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正方形/長方形 11"/>
          <p:cNvSpPr/>
          <p:nvPr/>
        </p:nvSpPr>
        <p:spPr>
          <a:xfrm>
            <a:off x="251520" y="3579862"/>
            <a:ext cx="4968552" cy="106182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 mb-3"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img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</a:t>
            </a:r>
            <a:r>
              <a:rPr lang="en-US" altLang="ja-JP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img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-top"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alt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"..."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"card-body"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"card-title"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Card title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h5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This is a wider card with supporting text below as a natural lead-in </a:t>
            </a:r>
          </a:p>
          <a:p>
            <a:r>
              <a:rPr lang="zh-TW" alt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to additional content. This content is a little bit longer.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"card-text"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small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7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700" dirty="0">
                <a:solidFill>
                  <a:srgbClr val="CE9178"/>
                </a:solidFill>
                <a:latin typeface="Consolas" panose="020B0609020204030204" pitchFamily="49" charset="0"/>
              </a:rPr>
              <a:t>"text-muted"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Last updated 3 mins ago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small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7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7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7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7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435846"/>
            <a:ext cx="1983110" cy="156794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4" name="直線矢印コネクタ 13"/>
          <p:cNvCxnSpPr/>
          <p:nvPr/>
        </p:nvCxnSpPr>
        <p:spPr>
          <a:xfrm flipV="1">
            <a:off x="7450381" y="1810471"/>
            <a:ext cx="321146" cy="24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7760811" y="1629291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.card-header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7870166" y="3062784"/>
            <a:ext cx="189393" cy="27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7913815" y="3318108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.card-footer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5652121" y="2215594"/>
            <a:ext cx="2664296" cy="766761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矢印コネクタ 21"/>
          <p:cNvCxnSpPr/>
          <p:nvPr/>
        </p:nvCxnSpPr>
        <p:spPr>
          <a:xfrm>
            <a:off x="8278670" y="2411009"/>
            <a:ext cx="300180" cy="205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8332900" y="2631601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.card-body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5551355" y="1652520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7577344" y="3859009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</a:t>
            </a:r>
            <a:r>
              <a:rPr kumimoji="1" lang="en-US" altLang="ja-JP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-top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30" name="直線矢印コネクタ 29"/>
          <p:cNvCxnSpPr/>
          <p:nvPr/>
        </p:nvCxnSpPr>
        <p:spPr>
          <a:xfrm>
            <a:off x="7393046" y="3728928"/>
            <a:ext cx="367765" cy="130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/>
        </p:nvSpPr>
        <p:spPr>
          <a:xfrm>
            <a:off x="5629455" y="4219819"/>
            <a:ext cx="1884424" cy="766761"/>
          </a:xfrm>
          <a:prstGeom prst="rect">
            <a:avLst/>
          </a:prstGeom>
          <a:solidFill>
            <a:srgbClr val="FFFFFF">
              <a:alpha val="30196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/>
          <p:cNvCxnSpPr/>
          <p:nvPr/>
        </p:nvCxnSpPr>
        <p:spPr>
          <a:xfrm>
            <a:off x="7511927" y="4409895"/>
            <a:ext cx="259600" cy="4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7752983" y="4335235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.card-body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5996927" y="4228172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.card-title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467580" y="4641691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.card-text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551355" y="1251945"/>
            <a:ext cx="345695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5"/>
              </a:rPr>
              <a:t>https://getbootstrap.com/docs/4.3/components/card/</a:t>
            </a:r>
            <a:endParaRPr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6785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網格系統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23355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使用網格與卡片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Grid System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由上往下的排列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987824" y="1635645"/>
            <a:ext cx="36724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使用網格與卡片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84653"/>
            <a:ext cx="1452289" cy="217127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824" y="1933293"/>
            <a:ext cx="3168352" cy="24706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192" y="1656439"/>
            <a:ext cx="2736473" cy="302433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339194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862519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Tables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(Tables)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11344" y="1825248"/>
            <a:ext cx="2189143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"table table-striped"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&lt;!--head--&gt;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&lt;!--body--&gt;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74747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提供多種風格的表，可以選取適合的風格。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5590436" y="1250428"/>
            <a:ext cx="32221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100" dirty="0">
                <a:hlinkClick r:id="rId3"/>
              </a:rPr>
              <a:t>https://getbootstrap.com/docs/4.3/content/tables/</a:t>
            </a:r>
            <a:endParaRPr lang="ja-JP" altLang="en-US" sz="11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880" y="1863436"/>
            <a:ext cx="4121194" cy="133432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880" y="3435846"/>
            <a:ext cx="4296361" cy="1224136"/>
          </a:xfrm>
          <a:prstGeom prst="rect">
            <a:avLst/>
          </a:prstGeom>
        </p:spPr>
      </p:pic>
      <p:sp>
        <p:nvSpPr>
          <p:cNvPr id="31" name="正方形/長方形 30"/>
          <p:cNvSpPr/>
          <p:nvPr/>
        </p:nvSpPr>
        <p:spPr>
          <a:xfrm>
            <a:off x="337695" y="3435846"/>
            <a:ext cx="2189143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8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800" dirty="0">
                <a:solidFill>
                  <a:srgbClr val="CE9178"/>
                </a:solidFill>
                <a:latin typeface="Consolas" panose="020B0609020204030204" pitchFamily="49" charset="0"/>
              </a:rPr>
              <a:t>"table table-dark"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&lt;!--head--&gt;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thead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800" dirty="0">
                <a:solidFill>
                  <a:srgbClr val="6A9955"/>
                </a:solidFill>
                <a:latin typeface="Consolas" panose="020B0609020204030204" pitchFamily="49" charset="0"/>
              </a:rPr>
              <a:t>&lt;!--body--&gt;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tbody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8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altLang="ja-JP" sz="8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949733" y="1847259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</a:t>
            </a:r>
          </a:p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.table-striped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011458" y="350785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</a:t>
            </a:r>
          </a:p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.table-dark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2819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25134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美化表格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預設表格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699792" y="1635645"/>
            <a:ext cx="15841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改成條紋式表格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57891"/>
            <a:ext cx="1372907" cy="246392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912644"/>
            <a:ext cx="2267046" cy="30572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7576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文法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(CSS Syntax)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1" y="2067694"/>
            <a:ext cx="5514975" cy="1257300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78996" y="1707654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選擇對象</a:t>
            </a:r>
            <a:endParaRPr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793329" y="1707653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樣式宣告</a:t>
            </a:r>
            <a:endParaRPr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1433289" y="3377257"/>
            <a:ext cx="902811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樣式屬性</a:t>
            </a:r>
            <a:endParaRPr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441401" y="3377257"/>
            <a:ext cx="75879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樣式值</a:t>
            </a:r>
            <a:endParaRPr lang="ja-JP" altLang="en-US" dirty="0"/>
          </a:p>
        </p:txBody>
      </p:sp>
      <p:sp>
        <p:nvSpPr>
          <p:cNvPr id="22" name="TextBox 20"/>
          <p:cNvSpPr txBox="1"/>
          <p:nvPr/>
        </p:nvSpPr>
        <p:spPr>
          <a:xfrm>
            <a:off x="417882" y="3828125"/>
            <a:ext cx="4589521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結果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的文字顏色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(color)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變為藍色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(blue)</a:t>
            </a:r>
          </a:p>
          <a:p>
            <a:pPr marL="342900" indent="-342900">
              <a:buAutoNum type="arabicPeriod"/>
            </a:pP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所有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h1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的文字大小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(font-size)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變成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12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像素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(12px)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5162913" y="4070093"/>
            <a:ext cx="17812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3"/>
              </a:rPr>
              <a:t>https://www.w3schools.com/cssref/</a:t>
            </a:r>
            <a:endParaRPr lang="ja-JP" altLang="en-US" sz="800" dirty="0"/>
          </a:p>
        </p:txBody>
      </p:sp>
      <p:sp>
        <p:nvSpPr>
          <p:cNvPr id="12" name="正方形/長方形 11"/>
          <p:cNvSpPr/>
          <p:nvPr/>
        </p:nvSpPr>
        <p:spPr>
          <a:xfrm>
            <a:off x="5162913" y="4283082"/>
            <a:ext cx="1223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800" dirty="0">
                <a:hlinkClick r:id="rId4"/>
              </a:rPr>
              <a:t>https://cssreference.io/</a:t>
            </a:r>
            <a:endParaRPr lang="ja-JP" altLang="en-US" sz="800" dirty="0"/>
          </a:p>
        </p:txBody>
      </p:sp>
      <p:sp>
        <p:nvSpPr>
          <p:cNvPr id="13" name="正方形/長方形 12"/>
          <p:cNvSpPr/>
          <p:nvPr/>
        </p:nvSpPr>
        <p:spPr>
          <a:xfrm>
            <a:off x="5162913" y="4496071"/>
            <a:ext cx="395213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800" dirty="0">
                <a:hlinkClick r:id="rId5"/>
              </a:rPr>
              <a:t>https://developer.mozilla.org/en-US/docs/Web/CSS/Reference#Keyword_index</a:t>
            </a:r>
            <a:endParaRPr lang="ja-JP" altLang="en-US" sz="800" dirty="0"/>
          </a:p>
        </p:txBody>
      </p:sp>
      <p:sp>
        <p:nvSpPr>
          <p:cNvPr id="23" name="TextBox 20"/>
          <p:cNvSpPr txBox="1"/>
          <p:nvPr/>
        </p:nvSpPr>
        <p:spPr>
          <a:xfrm>
            <a:off x="5162913" y="3808512"/>
            <a:ext cx="106527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參考資源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75862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99790" y="2067694"/>
            <a:ext cx="3744416" cy="576063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1800" y="2643757"/>
            <a:ext cx="3744416" cy="288032"/>
          </a:xfrm>
        </p:spPr>
        <p:txBody>
          <a:bodyPr/>
          <a:lstStyle/>
          <a:p>
            <a:pPr lvl="0"/>
            <a:r>
              <a:rPr lang="en-US" altLang="ko-KR" dirty="0"/>
              <a:t>Forms</a:t>
            </a:r>
          </a:p>
        </p:txBody>
      </p:sp>
    </p:spTree>
    <p:extLst>
      <p:ext uri="{BB962C8B-B14F-4D97-AF65-F5344CB8AC3E}">
        <p14:creationId xmlns:p14="http://schemas.microsoft.com/office/powerpoint/2010/main" val="4045471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Forms</a:t>
            </a:r>
          </a:p>
        </p:txBody>
      </p:sp>
      <p:sp>
        <p:nvSpPr>
          <p:cNvPr id="15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表單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(Forms)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395536" y="1913731"/>
            <a:ext cx="3912182" cy="240065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“mai1"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Email address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"email"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“mail"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placeholder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"name@example.com"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“select2"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multiple 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multiple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“select2"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1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2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option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"form-group"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for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“textarea1"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Example textarea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textarea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"form-control"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“textarea1"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altLang="ja-JP" sz="600" dirty="0">
                <a:solidFill>
                  <a:srgbClr val="9CDCFE"/>
                </a:solidFill>
                <a:latin typeface="Consolas" panose="020B0609020204030204" pitchFamily="49" charset="0"/>
              </a:rPr>
              <a:t>rows</a:t>
            </a:r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ja-JP" sz="600" dirty="0">
                <a:solidFill>
                  <a:srgbClr val="CE9178"/>
                </a:solidFill>
                <a:latin typeface="Consolas" panose="020B0609020204030204" pitchFamily="49" charset="0"/>
              </a:rPr>
              <a:t>"3"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textarea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ja-JP" sz="600" dirty="0">
                <a:solidFill>
                  <a:srgbClr val="569CD6"/>
                </a:solidFill>
                <a:latin typeface="Consolas" panose="020B0609020204030204" pitchFamily="49" charset="0"/>
              </a:rPr>
              <a:t>form</a:t>
            </a:r>
            <a:r>
              <a:rPr lang="en-US" altLang="ja-JP" sz="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altLang="ja-JP" sz="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altLang="ja-JP" sz="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28777" y="1563638"/>
            <a:ext cx="674747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・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的表單專用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Class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，可以使表單更加美化。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515207" y="2240592"/>
            <a:ext cx="101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.form-control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2036038"/>
            <a:ext cx="2261617" cy="21877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" name="直線矢印コネクタ 3"/>
          <p:cNvCxnSpPr/>
          <p:nvPr/>
        </p:nvCxnSpPr>
        <p:spPr>
          <a:xfrm flipV="1">
            <a:off x="6444278" y="2258357"/>
            <a:ext cx="1058731" cy="62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6444278" y="2370534"/>
            <a:ext cx="1080050" cy="32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453230" y="2478126"/>
            <a:ext cx="1095070" cy="730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矢印コネクタ 16"/>
          <p:cNvCxnSpPr/>
          <p:nvPr/>
        </p:nvCxnSpPr>
        <p:spPr>
          <a:xfrm flipV="1">
            <a:off x="6420306" y="2543151"/>
            <a:ext cx="1248038" cy="1396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7864992" y="2379846"/>
            <a:ext cx="8258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&lt;input&gt;</a:t>
            </a:r>
          </a:p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&lt;select&gt;</a:t>
            </a:r>
          </a:p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&lt;textarea&gt;</a:t>
            </a:r>
          </a:p>
        </p:txBody>
      </p:sp>
      <p:sp>
        <p:nvSpPr>
          <p:cNvPr id="19" name="角丸四角形 18"/>
          <p:cNvSpPr/>
          <p:nvPr/>
        </p:nvSpPr>
        <p:spPr>
          <a:xfrm>
            <a:off x="4556779" y="2057955"/>
            <a:ext cx="2148042" cy="365274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/>
        </p:nvSpPr>
        <p:spPr>
          <a:xfrm>
            <a:off x="4544605" y="2481192"/>
            <a:ext cx="2148042" cy="332473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/>
        </p:nvSpPr>
        <p:spPr>
          <a:xfrm>
            <a:off x="4544605" y="2860531"/>
            <a:ext cx="2148042" cy="647323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/>
        </p:nvSpPr>
        <p:spPr>
          <a:xfrm>
            <a:off x="4544605" y="3558102"/>
            <a:ext cx="2148042" cy="518601"/>
          </a:xfrm>
          <a:prstGeom prst="roundRect">
            <a:avLst>
              <a:gd name="adj" fmla="val 2666"/>
            </a:avLst>
          </a:prstGeom>
          <a:solidFill>
            <a:srgbClr val="FFFFFF">
              <a:alpha val="20000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5858029" y="1513765"/>
            <a:ext cx="10182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.form-group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9" name="直線矢印コネクタ 28"/>
          <p:cNvCxnSpPr>
            <a:stCxn id="19" idx="0"/>
          </p:cNvCxnSpPr>
          <p:nvPr/>
        </p:nvCxnSpPr>
        <p:spPr>
          <a:xfrm flipV="1">
            <a:off x="5630800" y="1733017"/>
            <a:ext cx="453368" cy="324938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/>
          <p:cNvSpPr txBox="1"/>
          <p:nvPr/>
        </p:nvSpPr>
        <p:spPr>
          <a:xfrm>
            <a:off x="6221433" y="1658811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solidFill>
                  <a:srgbClr val="FF634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5799200" y="4205170"/>
            <a:ext cx="3344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dirty="0">
                <a:hlinkClick r:id="rId4"/>
              </a:rPr>
              <a:t>https://getbootstrap.com/docs/4.3/components/forms/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610739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表單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2513473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Project Exercise: </a:t>
            </a:r>
            <a:r>
              <a:rPr lang="zh-TW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美化表單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Forms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283714" y="1635645"/>
            <a:ext cx="12241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預設表單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4" name="TextBox 20">
            <a:extLst>
              <a:ext uri="{FF2B5EF4-FFF2-40B4-BE49-F238E27FC236}">
                <a16:creationId xmlns:a16="http://schemas.microsoft.com/office/drawing/2014/main" id="{9025943B-A4A9-4756-93A7-9A2ACCC15869}"/>
              </a:ext>
            </a:extLst>
          </p:cNvPr>
          <p:cNvSpPr txBox="1"/>
          <p:nvPr/>
        </p:nvSpPr>
        <p:spPr>
          <a:xfrm>
            <a:off x="2699792" y="1635645"/>
            <a:ext cx="18002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使用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Bootstrap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表單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2067694"/>
            <a:ext cx="3179440" cy="271219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30" y="2067694"/>
            <a:ext cx="2153433" cy="190732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028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48064" y="2334962"/>
            <a:ext cx="3635265" cy="473576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220072" y="2805659"/>
            <a:ext cx="2051089" cy="648072"/>
          </a:xfrm>
        </p:spPr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Project Introduction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1023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059832" y="1382315"/>
            <a:ext cx="4824536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79252" y="142728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3275856" y="1923678"/>
            <a:ext cx="1080120" cy="2160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427984" y="1923678"/>
            <a:ext cx="576064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Search</a:t>
            </a:r>
            <a:endParaRPr kumimoji="1" lang="ja-JP" altLang="en-US" sz="900" dirty="0"/>
          </a:p>
        </p:txBody>
      </p:sp>
      <p:sp>
        <p:nvSpPr>
          <p:cNvPr id="7" name="正方形/長方形 6"/>
          <p:cNvSpPr/>
          <p:nvPr/>
        </p:nvSpPr>
        <p:spPr>
          <a:xfrm>
            <a:off x="3275856" y="2287488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276997" y="2281112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To Do   </a:t>
            </a:r>
            <a:endParaRPr kumimoji="1" lang="ja-JP" alt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211960" y="2349740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2</a:t>
            </a:r>
            <a:endParaRPr kumimoji="1" lang="ja-JP" altLang="en-US" sz="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4802500" y="2292718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803641" y="2286342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Progress </a:t>
            </a:r>
            <a:endParaRPr kumimoji="1" lang="ja-JP" alt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774038" y="2356116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1</a:t>
            </a:r>
            <a:endParaRPr kumimoji="1" lang="ja-JP" altLang="en-US" sz="800" dirty="0"/>
          </a:p>
        </p:txBody>
      </p:sp>
      <p:sp>
        <p:nvSpPr>
          <p:cNvPr id="17" name="正方形/長方形 16"/>
          <p:cNvSpPr/>
          <p:nvPr/>
        </p:nvSpPr>
        <p:spPr>
          <a:xfrm>
            <a:off x="6313527" y="2293864"/>
            <a:ext cx="1296144" cy="244827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6314668" y="2287488"/>
            <a:ext cx="1296144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kumimoji="1" lang="en-US" altLang="ja-JP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1" lang="ja-JP" alt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7249631" y="2356116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2</a:t>
            </a:r>
            <a:endParaRPr kumimoji="1" lang="ja-JP" altLang="en-US" sz="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3362154" y="2624217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5076056" y="1936254"/>
            <a:ext cx="576064" cy="190872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accent1">
                    <a:lumMod val="75000"/>
                  </a:schemeClr>
                </a:solidFill>
              </a:rPr>
              <a:t>Add</a:t>
            </a:r>
            <a:endParaRPr kumimoji="1" lang="ja-JP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361013" y="2640688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29" name="角丸四角形 28"/>
          <p:cNvSpPr/>
          <p:nvPr/>
        </p:nvSpPr>
        <p:spPr>
          <a:xfrm>
            <a:off x="3851920" y="3219821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0" name="正方形/長方形 29"/>
          <p:cNvSpPr/>
          <p:nvPr/>
        </p:nvSpPr>
        <p:spPr>
          <a:xfrm>
            <a:off x="3357274" y="3453612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3356133" y="3470083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2" name="角丸四角形 31"/>
          <p:cNvSpPr/>
          <p:nvPr/>
        </p:nvSpPr>
        <p:spPr>
          <a:xfrm>
            <a:off x="3847040" y="4049216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3" name="正方形/長方形 32"/>
          <p:cNvSpPr/>
          <p:nvPr/>
        </p:nvSpPr>
        <p:spPr>
          <a:xfrm>
            <a:off x="4886872" y="2617852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885731" y="2634323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5" name="角丸四角形 34"/>
          <p:cNvSpPr/>
          <p:nvPr/>
        </p:nvSpPr>
        <p:spPr>
          <a:xfrm>
            <a:off x="5376638" y="3213456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6" name="正方形/長方形 35"/>
          <p:cNvSpPr/>
          <p:nvPr/>
        </p:nvSpPr>
        <p:spPr>
          <a:xfrm>
            <a:off x="6414686" y="2616746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413545" y="2633217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8" name="角丸四角形 37"/>
          <p:cNvSpPr/>
          <p:nvPr/>
        </p:nvSpPr>
        <p:spPr>
          <a:xfrm>
            <a:off x="7092280" y="3213456"/>
            <a:ext cx="425441" cy="1208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Delete</a:t>
            </a:r>
            <a:endParaRPr kumimoji="1" lang="ja-JP" altLang="en-US" sz="600" dirty="0"/>
          </a:p>
        </p:txBody>
      </p:sp>
      <p:sp>
        <p:nvSpPr>
          <p:cNvPr id="39" name="正方形/長方形 38"/>
          <p:cNvSpPr/>
          <p:nvPr/>
        </p:nvSpPr>
        <p:spPr>
          <a:xfrm>
            <a:off x="6414686" y="3447704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/>
          <p:cNvSpPr txBox="1"/>
          <p:nvPr/>
        </p:nvSpPr>
        <p:spPr>
          <a:xfrm>
            <a:off x="6413545" y="3464175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41" name="角丸四角形 40"/>
          <p:cNvSpPr/>
          <p:nvPr/>
        </p:nvSpPr>
        <p:spPr>
          <a:xfrm>
            <a:off x="7092280" y="4044414"/>
            <a:ext cx="425441" cy="1208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Delete</a:t>
            </a:r>
            <a:endParaRPr kumimoji="1" lang="ja-JP" altLang="en-US" sz="600" dirty="0"/>
          </a:p>
        </p:txBody>
      </p:sp>
      <p:sp>
        <p:nvSpPr>
          <p:cNvPr id="42" name="正方形/長方形 41"/>
          <p:cNvSpPr/>
          <p:nvPr/>
        </p:nvSpPr>
        <p:spPr>
          <a:xfrm>
            <a:off x="445745" y="1838301"/>
            <a:ext cx="2069073" cy="31097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927300" y="1923678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Add ToDo</a:t>
            </a:r>
            <a:endParaRPr kumimoji="1" lang="ja-JP" altLang="en-US" sz="1600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45" name="直線矢印コネクタ 44"/>
          <p:cNvCxnSpPr>
            <a:stCxn id="28" idx="1"/>
          </p:cNvCxnSpPr>
          <p:nvPr/>
        </p:nvCxnSpPr>
        <p:spPr>
          <a:xfrm flipH="1">
            <a:off x="2514818" y="2031690"/>
            <a:ext cx="2561238" cy="6089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/>
          <p:cNvSpPr txBox="1"/>
          <p:nvPr/>
        </p:nvSpPr>
        <p:spPr>
          <a:xfrm>
            <a:off x="541671" y="2424603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Title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正方形/長方形 46"/>
          <p:cNvSpPr/>
          <p:nvPr/>
        </p:nvSpPr>
        <p:spPr>
          <a:xfrm>
            <a:off x="611560" y="2624218"/>
            <a:ext cx="1730861" cy="17879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541671" y="2814204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3" name="正方形/長方形 52"/>
          <p:cNvSpPr/>
          <p:nvPr/>
        </p:nvSpPr>
        <p:spPr>
          <a:xfrm>
            <a:off x="611560" y="3013819"/>
            <a:ext cx="1730861" cy="57510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34022" y="3600121"/>
            <a:ext cx="6383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Consolas" panose="020B0609020204030204" pitchFamily="49" charset="0"/>
                <a:cs typeface="Consolas" panose="020B0609020204030204" pitchFamily="49" charset="0"/>
              </a:rPr>
              <a:t>PIC</a:t>
            </a:r>
            <a:endParaRPr kumimoji="1" lang="ja-JP" altLang="en-US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正方形/長方形 54"/>
          <p:cNvSpPr/>
          <p:nvPr/>
        </p:nvSpPr>
        <p:spPr>
          <a:xfrm>
            <a:off x="603911" y="3799736"/>
            <a:ext cx="1730861" cy="18998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二等辺三角形 55"/>
          <p:cNvSpPr/>
          <p:nvPr/>
        </p:nvSpPr>
        <p:spPr>
          <a:xfrm flipV="1">
            <a:off x="2230691" y="3863589"/>
            <a:ext cx="77118" cy="72007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0" name="グループ化 59"/>
          <p:cNvGrpSpPr/>
          <p:nvPr/>
        </p:nvGrpSpPr>
        <p:grpSpPr>
          <a:xfrm>
            <a:off x="650987" y="4202840"/>
            <a:ext cx="144015" cy="144015"/>
            <a:chOff x="755577" y="4202840"/>
            <a:chExt cx="183198" cy="183198"/>
          </a:xfrm>
        </p:grpSpPr>
        <p:sp>
          <p:nvSpPr>
            <p:cNvPr id="58" name="円/楕円 57"/>
            <p:cNvSpPr/>
            <p:nvPr/>
          </p:nvSpPr>
          <p:spPr>
            <a:xfrm>
              <a:off x="755577" y="4202840"/>
              <a:ext cx="183198" cy="183198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58"/>
            <p:cNvSpPr/>
            <p:nvPr/>
          </p:nvSpPr>
          <p:spPr>
            <a:xfrm>
              <a:off x="803551" y="4250814"/>
              <a:ext cx="87249" cy="8724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円/楕円 64"/>
          <p:cNvSpPr/>
          <p:nvPr/>
        </p:nvSpPr>
        <p:spPr>
          <a:xfrm>
            <a:off x="645770" y="4420710"/>
            <a:ext cx="144015" cy="14401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/>
        </p:nvSpPr>
        <p:spPr>
          <a:xfrm>
            <a:off x="1360977" y="4202071"/>
            <a:ext cx="144015" cy="144015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41789" y="4144042"/>
            <a:ext cx="5693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latin typeface="Consolas" panose="020B0609020204030204" pitchFamily="49" charset="0"/>
                <a:cs typeface="Consolas" panose="020B0609020204030204" pitchFamily="49" charset="0"/>
              </a:rPr>
              <a:t>To Do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1473244" y="4144042"/>
            <a:ext cx="1025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Consolas" panose="020B0609020204030204" pitchFamily="49" charset="0"/>
                <a:cs typeface="Consolas" panose="020B0609020204030204" pitchFamily="49" charset="0"/>
              </a:rPr>
              <a:t>In Progress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0" name="テキスト ボックス 69"/>
          <p:cNvSpPr txBox="1"/>
          <p:nvPr/>
        </p:nvSpPr>
        <p:spPr>
          <a:xfrm>
            <a:off x="771094" y="4361912"/>
            <a:ext cx="5705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endParaRPr kumimoji="1" lang="ja-JP" alt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1" name="角丸四角形 70"/>
          <p:cNvSpPr/>
          <p:nvPr/>
        </p:nvSpPr>
        <p:spPr>
          <a:xfrm>
            <a:off x="1763688" y="4623522"/>
            <a:ext cx="640834" cy="22801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Register</a:t>
            </a:r>
            <a:endParaRPr kumimoji="1" lang="ja-JP" altLang="en-US" sz="900" dirty="0"/>
          </a:p>
        </p:txBody>
      </p:sp>
      <p:sp>
        <p:nvSpPr>
          <p:cNvPr id="72" name="テキスト ボックス 71"/>
          <p:cNvSpPr txBox="1"/>
          <p:nvPr/>
        </p:nvSpPr>
        <p:spPr>
          <a:xfrm>
            <a:off x="7168580" y="111736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大螢幕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901387" y="1936961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 All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0533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2594127" y="1474630"/>
            <a:ext cx="3096344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543417" y="149213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2810151" y="1891556"/>
            <a:ext cx="2137368" cy="20086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5030963" y="1871977"/>
            <a:ext cx="576064" cy="21602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Search</a:t>
            </a:r>
            <a:endParaRPr kumimoji="1" lang="ja-JP" altLang="en-US" sz="900" dirty="0"/>
          </a:p>
        </p:txBody>
      </p:sp>
      <p:sp>
        <p:nvSpPr>
          <p:cNvPr id="7" name="正方形/長方形 6"/>
          <p:cNvSpPr/>
          <p:nvPr/>
        </p:nvSpPr>
        <p:spPr>
          <a:xfrm>
            <a:off x="2809011" y="2533486"/>
            <a:ext cx="2798017" cy="1197031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2810152" y="2527110"/>
            <a:ext cx="2808311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To Do   </a:t>
            </a:r>
            <a:endParaRPr kumimoji="1" lang="ja-JP" altLang="en-US" sz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4538345" y="2595738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2</a:t>
            </a:r>
            <a:endParaRPr kumimoji="1" lang="ja-JP" altLang="en-US" sz="800" dirty="0"/>
          </a:p>
        </p:txBody>
      </p:sp>
      <p:sp>
        <p:nvSpPr>
          <p:cNvPr id="14" name="正方形/長方形 13"/>
          <p:cNvSpPr/>
          <p:nvPr/>
        </p:nvSpPr>
        <p:spPr>
          <a:xfrm>
            <a:off x="2810151" y="3795687"/>
            <a:ext cx="2796876" cy="110940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2810151" y="3807490"/>
            <a:ext cx="2796876" cy="25333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In Progress    </a:t>
            </a:r>
            <a:endParaRPr kumimoji="1" lang="ja-JP" alt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4617581" y="3876118"/>
            <a:ext cx="144016" cy="11607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dirty="0"/>
              <a:t>1</a:t>
            </a:r>
            <a:endParaRPr kumimoji="1" lang="ja-JP" altLang="en-US" sz="800" dirty="0"/>
          </a:p>
        </p:txBody>
      </p:sp>
      <p:sp>
        <p:nvSpPr>
          <p:cNvPr id="20" name="正方形/長方形 19"/>
          <p:cNvSpPr/>
          <p:nvPr/>
        </p:nvSpPr>
        <p:spPr>
          <a:xfrm>
            <a:off x="2895310" y="2870215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/>
        </p:nvSpPr>
        <p:spPr>
          <a:xfrm>
            <a:off x="2809009" y="2151228"/>
            <a:ext cx="2809453" cy="244502"/>
          </a:xfrm>
          <a:prstGeom prst="round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>
                <a:solidFill>
                  <a:schemeClr val="accent1">
                    <a:lumMod val="75000"/>
                  </a:schemeClr>
                </a:solidFill>
              </a:rPr>
              <a:t>Add</a:t>
            </a:r>
            <a:endParaRPr kumimoji="1" lang="ja-JP" altLang="en-US" sz="9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894169" y="2886686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29" name="角丸四角形 28"/>
          <p:cNvSpPr/>
          <p:nvPr/>
        </p:nvSpPr>
        <p:spPr>
          <a:xfrm>
            <a:off x="3385076" y="3465819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0" name="正方形/長方形 29"/>
          <p:cNvSpPr/>
          <p:nvPr/>
        </p:nvSpPr>
        <p:spPr>
          <a:xfrm>
            <a:off x="4086089" y="2870215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084948" y="2886686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2" name="角丸四角形 31"/>
          <p:cNvSpPr/>
          <p:nvPr/>
        </p:nvSpPr>
        <p:spPr>
          <a:xfrm>
            <a:off x="4575855" y="3465819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33" name="正方形/長方形 32"/>
          <p:cNvSpPr/>
          <p:nvPr/>
        </p:nvSpPr>
        <p:spPr>
          <a:xfrm>
            <a:off x="2878170" y="4108787"/>
            <a:ext cx="1123547" cy="73962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877029" y="4125258"/>
            <a:ext cx="102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[Title]</a:t>
            </a:r>
          </a:p>
          <a:p>
            <a:r>
              <a:rPr kumimoji="1" lang="en-US" altLang="ja-JP" sz="800" dirty="0"/>
              <a:t>(Content)……………………………</a:t>
            </a:r>
          </a:p>
          <a:p>
            <a:endParaRPr kumimoji="1" lang="en-US" altLang="ja-JP" sz="800" dirty="0"/>
          </a:p>
          <a:p>
            <a:r>
              <a:rPr kumimoji="1" lang="en-US" altLang="ja-JP" sz="800" dirty="0"/>
              <a:t>[PIC]</a:t>
            </a:r>
            <a:endParaRPr kumimoji="1" lang="ja-JP" altLang="en-US" sz="800" dirty="0"/>
          </a:p>
        </p:txBody>
      </p:sp>
      <p:sp>
        <p:nvSpPr>
          <p:cNvPr id="35" name="角丸四角形 34"/>
          <p:cNvSpPr/>
          <p:nvPr/>
        </p:nvSpPr>
        <p:spPr>
          <a:xfrm>
            <a:off x="3367936" y="4704391"/>
            <a:ext cx="613269" cy="12194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ja-JP" sz="600" dirty="0"/>
              <a:t>Move to Right</a:t>
            </a:r>
            <a:endParaRPr kumimoji="1" lang="ja-JP" altLang="en-US" sz="600" dirty="0"/>
          </a:p>
        </p:txBody>
      </p:sp>
      <p:sp>
        <p:nvSpPr>
          <p:cNvPr id="95" name="テキスト ボックス 94"/>
          <p:cNvSpPr txBox="1"/>
          <p:nvPr/>
        </p:nvSpPr>
        <p:spPr>
          <a:xfrm>
            <a:off x="4955061" y="1178211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kumimoji="1" lang="zh-TW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小螢幕</a:t>
            </a:r>
            <a:endParaRPr kumimoji="1" lang="ja-JP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547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以下列的設計來製作網站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187413" y="1677243"/>
            <a:ext cx="2880320" cy="7504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95536" y="17144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5" name="正方形/長方形 64"/>
          <p:cNvSpPr/>
          <p:nvPr/>
        </p:nvSpPr>
        <p:spPr>
          <a:xfrm>
            <a:off x="3550665" y="1409749"/>
            <a:ext cx="4824536" cy="3466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435865" y="152979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u="sng" dirty="0">
                <a:latin typeface="Consolas" panose="020B0609020204030204" pitchFamily="49" charset="0"/>
                <a:cs typeface="Consolas" panose="020B0609020204030204" pitchFamily="49" charset="0"/>
              </a:rPr>
              <a:t>ToDo App</a:t>
            </a:r>
            <a:endParaRPr kumimoji="1" lang="ja-JP" altLang="en-US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6" name="テキスト ボックス 95"/>
          <p:cNvSpPr txBox="1"/>
          <p:nvPr/>
        </p:nvSpPr>
        <p:spPr>
          <a:xfrm>
            <a:off x="2144778" y="2083789"/>
            <a:ext cx="800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 All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097207"/>
              </p:ext>
            </p:extLst>
          </p:nvPr>
        </p:nvGraphicFramePr>
        <p:xfrm>
          <a:off x="4018522" y="2571750"/>
          <a:ext cx="403245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6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4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Title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Content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PIC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Status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Time</a:t>
                      </a:r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…….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To Do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2019-11-09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…….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……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 Progress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8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2019-11-01</a:t>
                      </a:r>
                      <a:endParaRPr kumimoji="1" lang="ja-JP" altLang="en-US" sz="8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右矢印 11"/>
          <p:cNvSpPr/>
          <p:nvPr/>
        </p:nvSpPr>
        <p:spPr>
          <a:xfrm flipH="1">
            <a:off x="3998395" y="2197737"/>
            <a:ext cx="265446" cy="144016"/>
          </a:xfrm>
          <a:prstGeom prst="rightArrow">
            <a:avLst/>
          </a:prstGeom>
          <a:solidFill>
            <a:srgbClr val="496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テキスト ボックス 96"/>
          <p:cNvSpPr txBox="1"/>
          <p:nvPr/>
        </p:nvSpPr>
        <p:spPr>
          <a:xfrm>
            <a:off x="4293003" y="2138940"/>
            <a:ext cx="479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u="sng" dirty="0">
                <a:solidFill>
                  <a:srgbClr val="496DE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Back</a:t>
            </a:r>
            <a:endParaRPr kumimoji="1" lang="ja-JP" altLang="en-US" sz="1050" u="sng" dirty="0">
              <a:solidFill>
                <a:srgbClr val="496DE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3131840" y="2283718"/>
            <a:ext cx="346817" cy="0"/>
          </a:xfrm>
          <a:prstGeom prst="straightConnector1">
            <a:avLst/>
          </a:prstGeom>
          <a:ln>
            <a:solidFill>
              <a:srgbClr val="496DE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88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Bootstrap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建立響應式網頁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合格基準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專案介紹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5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79512" y="1587646"/>
            <a:ext cx="6747479" cy="17851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包含畫面設計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(Mockup)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中含有的所有元素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卡片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(Card)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表單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(Form)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表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(Table)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按鈕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(Button)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連結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(Link)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內文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(Text)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必須為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RWD(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響應式網頁</a:t>
            </a:r>
            <a:r>
              <a:rPr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)</a:t>
            </a: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，畫面構成會隨著瀏覽器畫面縮放而變更。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6" name="TextBox 20"/>
          <p:cNvSpPr txBox="1"/>
          <p:nvPr/>
        </p:nvSpPr>
        <p:spPr>
          <a:xfrm>
            <a:off x="179512" y="3396758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使用別的畫面設計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(Mockup)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A32CDF1C-3E56-461A-BFD3-C2BD36B960BF}"/>
              </a:ext>
            </a:extLst>
          </p:cNvPr>
          <p:cNvSpPr txBox="1"/>
          <p:nvPr/>
        </p:nvSpPr>
        <p:spPr>
          <a:xfrm>
            <a:off x="190028" y="3728543"/>
            <a:ext cx="674747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不一定要使用本專案提供的範例來製作網站，可提供自己想設計的畫面當專案。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若使用自己的設計，請先將設計交給講師或助教，確認該設計的可行性。</a:t>
            </a:r>
            <a:endParaRPr lang="en-US" altLang="zh-TW" sz="1100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0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43AFB0D-4AC8-4052-A74E-BC67A8243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44"/>
          <a:stretch/>
        </p:blipFill>
        <p:spPr>
          <a:xfrm>
            <a:off x="251521" y="1921779"/>
            <a:ext cx="1656184" cy="5476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4" name="TextBox 20">
            <a:extLst>
              <a:ext uri="{FF2B5EF4-FFF2-40B4-BE49-F238E27FC236}">
                <a16:creationId xmlns:a16="http://schemas.microsoft.com/office/drawing/2014/main" id="{95AB1DCB-F321-4C4B-AB23-D5DCAE009B0A}"/>
              </a:ext>
            </a:extLst>
          </p:cNvPr>
          <p:cNvSpPr txBox="1"/>
          <p:nvPr/>
        </p:nvSpPr>
        <p:spPr>
          <a:xfrm>
            <a:off x="179512" y="1635646"/>
            <a:ext cx="208823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Lecture 4 </a:t>
            </a:r>
            <a:r>
              <a:rPr lang="en-US" altLang="ja-JP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Exercies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AE8A53A-D6CC-4FB9-A8A7-2B68BBEE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631" y="1936239"/>
            <a:ext cx="1817585" cy="2338334"/>
          </a:xfrm>
          <a:prstGeom prst="rect">
            <a:avLst/>
          </a:prstGeom>
        </p:spPr>
      </p:pic>
      <p:sp>
        <p:nvSpPr>
          <p:cNvPr id="25" name="TextBox 20">
            <a:extLst>
              <a:ext uri="{FF2B5EF4-FFF2-40B4-BE49-F238E27FC236}">
                <a16:creationId xmlns:a16="http://schemas.microsoft.com/office/drawing/2014/main" id="{629615F4-00F4-4937-8941-F435C1102AD4}"/>
              </a:ext>
            </a:extLst>
          </p:cNvPr>
          <p:cNvSpPr txBox="1"/>
          <p:nvPr/>
        </p:nvSpPr>
        <p:spPr>
          <a:xfrm>
            <a:off x="2386857" y="1636229"/>
            <a:ext cx="21131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VSCode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A788765-E583-4334-A920-3DD97D848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947941"/>
            <a:ext cx="1941948" cy="1209738"/>
          </a:xfrm>
          <a:prstGeom prst="rect">
            <a:avLst/>
          </a:prstGeom>
        </p:spPr>
      </p:pic>
      <p:sp>
        <p:nvSpPr>
          <p:cNvPr id="26" name="TextBox 20">
            <a:extLst>
              <a:ext uri="{FF2B5EF4-FFF2-40B4-BE49-F238E27FC236}">
                <a16:creationId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4851280" y="1628249"/>
            <a:ext cx="39691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Exercise1/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資料夾裡的檔案，開始練習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!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E714C1-3449-4C47-8887-7981F73B81B5}"/>
              </a:ext>
            </a:extLst>
          </p:cNvPr>
          <p:cNvSpPr txBox="1"/>
          <p:nvPr/>
        </p:nvSpPr>
        <p:spPr>
          <a:xfrm>
            <a:off x="7018004" y="2643758"/>
            <a:ext cx="2031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starter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課堂練習用初始程式碼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DE98F7-3819-4A59-B775-02677A18965F}"/>
              </a:ext>
            </a:extLst>
          </p:cNvPr>
          <p:cNvSpPr txBox="1"/>
          <p:nvPr/>
        </p:nvSpPr>
        <p:spPr>
          <a:xfrm>
            <a:off x="7018003" y="2422005"/>
            <a:ext cx="20649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complete </a:t>
            </a:r>
            <a:r>
              <a:rPr kumimoji="1" lang="zh-TW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課堂練習解答程式碼</a:t>
            </a:r>
            <a:endParaRPr kumimoji="1" lang="ja-JP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97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D916A79-E562-4D59-8970-7500E8AC6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72450A6E-7335-4B64-9919-6AA0F1ACDFD1}"/>
              </a:ext>
            </a:extLst>
          </p:cNvPr>
          <p:cNvSpPr txBox="1"/>
          <p:nvPr/>
        </p:nvSpPr>
        <p:spPr>
          <a:xfrm>
            <a:off x="215854" y="1724659"/>
            <a:ext cx="32760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starter: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A1B84FE-5DF4-4434-B810-092ACD2C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14658"/>
            <a:ext cx="4032448" cy="2570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DCC5C6C-1AA0-47EA-BB16-EC17AA670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001658"/>
            <a:ext cx="4052205" cy="2596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E119901F-D1B9-4B44-98CB-09E67335FCC6}"/>
              </a:ext>
            </a:extLst>
          </p:cNvPr>
          <p:cNvSpPr txBox="1"/>
          <p:nvPr/>
        </p:nvSpPr>
        <p:spPr>
          <a:xfrm>
            <a:off x="4865198" y="1724659"/>
            <a:ext cx="42788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en-US" altLang="ja-JP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complete :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以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Chrome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開啟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Index.html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的結果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2436844D-C909-4DCB-9952-17261C3D65D0}"/>
              </a:ext>
            </a:extLst>
          </p:cNvPr>
          <p:cNvSpPr txBox="1"/>
          <p:nvPr/>
        </p:nvSpPr>
        <p:spPr>
          <a:xfrm>
            <a:off x="114311" y="1255861"/>
            <a:ext cx="3521585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ja-JP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Exercise 1</a:t>
            </a:r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：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為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HTML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加上一些簡單樣式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188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簡介</a:t>
            </a:r>
            <a:endParaRPr lang="ko-KR" altLang="en-US" dirty="0">
              <a:latin typeface="Microsoft JhengHei" panose="020B0604030504040204" pitchFamily="34" charset="-12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11" y="1255861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■ </a:t>
            </a:r>
            <a:r>
              <a:rPr lang="en-US" altLang="zh-TW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CSS</a:t>
            </a:r>
            <a:r>
              <a:rPr lang="zh-TW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屬性摘要</a:t>
            </a:r>
            <a:endParaRPr lang="en-US" altLang="zh-TW" sz="14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CC783E6-EA71-4943-B1E4-88A739B98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階層樣式表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(Cascading Style Sheet) </a:t>
            </a:r>
            <a:endParaRPr lang="en-US" altLang="ko-KR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C90A3E5C-9F34-4954-A620-F8C631551A97}"/>
              </a:ext>
            </a:extLst>
          </p:cNvPr>
          <p:cNvSpPr txBox="1"/>
          <p:nvPr/>
        </p:nvSpPr>
        <p:spPr>
          <a:xfrm>
            <a:off x="2153403" y="1593203"/>
            <a:ext cx="179339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盒模型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(Box Model)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7" name="TextBox 20">
            <a:extLst>
              <a:ext uri="{FF2B5EF4-FFF2-40B4-BE49-F238E27FC236}">
                <a16:creationId xmlns:a16="http://schemas.microsoft.com/office/drawing/2014/main" id="{261C7F0F-58B1-4932-A068-9A7699051AA2}"/>
              </a:ext>
            </a:extLst>
          </p:cNvPr>
          <p:cNvSpPr txBox="1"/>
          <p:nvPr/>
        </p:nvSpPr>
        <p:spPr>
          <a:xfrm>
            <a:off x="232055" y="1593203"/>
            <a:ext cx="151216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顏色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(Color)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1EE1F454-8D0A-4AFF-AB3C-62E8B2AFFFF0}"/>
              </a:ext>
            </a:extLst>
          </p:cNvPr>
          <p:cNvSpPr txBox="1"/>
          <p:nvPr/>
        </p:nvSpPr>
        <p:spPr>
          <a:xfrm>
            <a:off x="4355976" y="1593203"/>
            <a:ext cx="22369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● 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文字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&amp;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字體 </a:t>
            </a:r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" panose="020B0604030504040204" pitchFamily="34" charset="-120"/>
                <a:cs typeface="Arial" pitchFamily="34" charset="0"/>
              </a:rPr>
              <a:t>(Text &amp; Font)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4A0CBB6-532B-4BFC-AE44-A3D18AF5C70C}"/>
              </a:ext>
            </a:extLst>
          </p:cNvPr>
          <p:cNvSpPr txBox="1"/>
          <p:nvPr/>
        </p:nvSpPr>
        <p:spPr>
          <a:xfrm>
            <a:off x="4383644" y="1844974"/>
            <a:ext cx="1512169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text-align</a:t>
            </a:r>
          </a:p>
          <a:p>
            <a:r>
              <a:rPr kumimoji="1" lang="en-US" altLang="ja-JP" sz="1200" i="1" dirty="0"/>
              <a:t>text-decoration</a:t>
            </a:r>
          </a:p>
          <a:p>
            <a:r>
              <a:rPr kumimoji="1" lang="en-US" altLang="ja-JP" sz="1200" i="1" dirty="0"/>
              <a:t>text-transformation</a:t>
            </a:r>
          </a:p>
          <a:p>
            <a:r>
              <a:rPr kumimoji="1" lang="en-US" altLang="ja-JP" sz="1200" i="1" dirty="0"/>
              <a:t>text-shadow</a:t>
            </a:r>
          </a:p>
          <a:p>
            <a:endParaRPr kumimoji="1" lang="en-US" altLang="ja-JP" sz="1200" i="1" dirty="0"/>
          </a:p>
          <a:p>
            <a:r>
              <a:rPr kumimoji="1" lang="en-US" altLang="ja-JP" sz="1200" i="1" dirty="0"/>
              <a:t>font-family</a:t>
            </a:r>
          </a:p>
          <a:p>
            <a:r>
              <a:rPr kumimoji="1" lang="en-US" altLang="ja-JP" sz="1200" i="1" dirty="0"/>
              <a:t>font-style</a:t>
            </a:r>
          </a:p>
          <a:p>
            <a:r>
              <a:rPr kumimoji="1" lang="en-US" altLang="ja-JP" sz="1200" i="1" dirty="0"/>
              <a:t>font-size</a:t>
            </a:r>
          </a:p>
          <a:p>
            <a:r>
              <a:rPr kumimoji="1" lang="en-US" altLang="ja-JP" sz="1200" i="1" dirty="0"/>
              <a:t>font-weight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B0AA428-7E35-4669-8D16-2B227ADB5D25}"/>
              </a:ext>
            </a:extLst>
          </p:cNvPr>
          <p:cNvSpPr txBox="1"/>
          <p:nvPr/>
        </p:nvSpPr>
        <p:spPr>
          <a:xfrm>
            <a:off x="2280181" y="1870202"/>
            <a:ext cx="1512169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display</a:t>
            </a:r>
          </a:p>
          <a:p>
            <a:r>
              <a:rPr kumimoji="1" lang="en-US" altLang="ja-JP" sz="1200" i="1" dirty="0"/>
              <a:t>float</a:t>
            </a:r>
          </a:p>
          <a:p>
            <a:r>
              <a:rPr kumimoji="1" lang="en-US" altLang="ja-JP" sz="1200" i="1" dirty="0"/>
              <a:t>width</a:t>
            </a:r>
          </a:p>
          <a:p>
            <a:r>
              <a:rPr kumimoji="1" lang="en-US" altLang="ja-JP" sz="1200" i="1" dirty="0"/>
              <a:t>height</a:t>
            </a:r>
          </a:p>
          <a:p>
            <a:r>
              <a:rPr kumimoji="1" lang="en-US" altLang="ja-JP" sz="1200" i="1" dirty="0"/>
              <a:t>margin</a:t>
            </a:r>
          </a:p>
          <a:p>
            <a:r>
              <a:rPr kumimoji="1" lang="en-US" altLang="ja-JP" sz="1200" i="1" dirty="0"/>
              <a:t>padding</a:t>
            </a:r>
          </a:p>
          <a:p>
            <a:r>
              <a:rPr kumimoji="1" lang="en-US" altLang="ja-JP" sz="1200" i="1" dirty="0"/>
              <a:t>border</a:t>
            </a:r>
          </a:p>
          <a:p>
            <a:r>
              <a:rPr kumimoji="1" lang="en-US" altLang="ja-JP" sz="1200" i="1" dirty="0"/>
              <a:t>overflow</a:t>
            </a:r>
          </a:p>
          <a:p>
            <a:r>
              <a:rPr kumimoji="1" lang="en-US" altLang="ja-JP" sz="1200" i="1" dirty="0"/>
              <a:t>visibility</a:t>
            </a:r>
          </a:p>
          <a:p>
            <a:endParaRPr kumimoji="1" lang="en-US" altLang="ja-JP" sz="1200" i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9F3EAF9-9307-410B-A82B-33D7545D5193}"/>
              </a:ext>
            </a:extLst>
          </p:cNvPr>
          <p:cNvSpPr txBox="1"/>
          <p:nvPr/>
        </p:nvSpPr>
        <p:spPr>
          <a:xfrm>
            <a:off x="358832" y="1870531"/>
            <a:ext cx="1512169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ja-JP" sz="1200" i="1" dirty="0"/>
              <a:t>color</a:t>
            </a:r>
          </a:p>
          <a:p>
            <a:r>
              <a:rPr kumimoji="1" lang="en-US" altLang="ja-JP" sz="1200" i="1" dirty="0"/>
              <a:t>background-color</a:t>
            </a:r>
          </a:p>
          <a:p>
            <a:r>
              <a:rPr kumimoji="1" lang="en-US" altLang="ja-JP" sz="1200" i="1" dirty="0"/>
              <a:t>border-color</a:t>
            </a:r>
          </a:p>
          <a:p>
            <a:r>
              <a:rPr kumimoji="1" lang="en-US" altLang="ja-JP" sz="1200" i="1" dirty="0"/>
              <a:t>…</a:t>
            </a:r>
            <a:r>
              <a:rPr kumimoji="1" lang="en-US" altLang="ja-JP" sz="1200" i="1" dirty="0" err="1"/>
              <a:t>etc</a:t>
            </a:r>
            <a:endParaRPr kumimoji="1" lang="en-US" altLang="ja-JP" sz="1200" i="1" dirty="0"/>
          </a:p>
          <a:p>
            <a:endParaRPr kumimoji="1" lang="en-US" altLang="ja-JP" sz="1200" i="1" dirty="0"/>
          </a:p>
        </p:txBody>
      </p:sp>
    </p:spTree>
    <p:extLst>
      <p:ext uri="{BB962C8B-B14F-4D97-AF65-F5344CB8AC3E}">
        <p14:creationId xmlns:p14="http://schemas.microsoft.com/office/powerpoint/2010/main" val="395298059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5248</Words>
  <Application>Microsoft Office PowerPoint</Application>
  <PresentationFormat>画面に合わせる (16:9)</PresentationFormat>
  <Paragraphs>859</Paragraphs>
  <Slides>67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67</vt:i4>
      </vt:variant>
    </vt:vector>
  </HeadingPairs>
  <TitlesOfParts>
    <vt:vector size="81" baseType="lpstr">
      <vt:lpstr>Meiryo UI</vt:lpstr>
      <vt:lpstr>Microsoft JhengHei</vt:lpstr>
      <vt:lpstr>Arial</vt:lpstr>
      <vt:lpstr>Calibri</vt:lpstr>
      <vt:lpstr>Consolas</vt:lpstr>
      <vt:lpstr>Courier New</vt:lpstr>
      <vt:lpstr>Georgia</vt:lpstr>
      <vt:lpstr>Helvetica</vt:lpstr>
      <vt:lpstr>Lucida Console</vt:lpstr>
      <vt:lpstr>Times</vt:lpstr>
      <vt:lpstr>Times New Roman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柏青 楊</cp:lastModifiedBy>
  <cp:revision>413</cp:revision>
  <dcterms:created xsi:type="dcterms:W3CDTF">2016-12-05T23:26:54Z</dcterms:created>
  <dcterms:modified xsi:type="dcterms:W3CDTF">2019-11-30T16:09:58Z</dcterms:modified>
</cp:coreProperties>
</file>